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9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9" r:id="rId4"/>
    <p:sldId id="262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263" r:id="rId14"/>
    <p:sldId id="264" r:id="rId15"/>
    <p:sldId id="265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FF00"/>
    <a:srgbClr val="66FF66"/>
    <a:srgbClr val="88A8C2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1"/>
    <p:restoredTop sz="94674"/>
  </p:normalViewPr>
  <p:slideViewPr>
    <p:cSldViewPr>
      <p:cViewPr varScale="1">
        <p:scale>
          <a:sx n="95" d="100"/>
          <a:sy n="95" d="100"/>
        </p:scale>
        <p:origin x="184" y="8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37B6DB-4A7E-455D-BE83-9B6B6782232B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671F49-903D-4456-8E73-6E0D995D2E91}">
      <dgm:prSet phldrT="[Text]"/>
      <dgm:spPr/>
      <dgm:t>
        <a:bodyPr/>
        <a:lstStyle/>
        <a:p>
          <a:r>
            <a:rPr lang="en-US" dirty="0"/>
            <a:t>OBJECTIVES</a:t>
          </a:r>
        </a:p>
        <a:p>
          <a:r>
            <a:rPr lang="en-US" dirty="0"/>
            <a:t>In this chapter, you will learn the </a:t>
          </a:r>
          <a:r>
            <a:rPr lang="en-US"/>
            <a:t>following outcomes</a:t>
          </a:r>
          <a:r>
            <a:rPr lang="en-US" dirty="0"/>
            <a:t>:</a:t>
          </a:r>
        </a:p>
      </dgm:t>
    </dgm:pt>
    <dgm:pt modelId="{89954C48-23A9-4BD2-8C1D-49BB8F6E1FF2}" type="parTrans" cxnId="{4D46D1D0-3B72-42EF-AFC2-384699375A9A}">
      <dgm:prSet/>
      <dgm:spPr/>
      <dgm:t>
        <a:bodyPr/>
        <a:lstStyle/>
        <a:p>
          <a:endParaRPr lang="en-US"/>
        </a:p>
      </dgm:t>
    </dgm:pt>
    <dgm:pt modelId="{B368E6CE-745D-4794-B53F-5E1116649DB9}" type="sibTrans" cxnId="{4D46D1D0-3B72-42EF-AFC2-384699375A9A}">
      <dgm:prSet/>
      <dgm:spPr/>
      <dgm:t>
        <a:bodyPr/>
        <a:lstStyle/>
        <a:p>
          <a:endParaRPr lang="en-US"/>
        </a:p>
      </dgm:t>
    </dgm:pt>
    <dgm:pt modelId="{BCEC3AA3-224B-4516-8A29-175D2B9ADE9A}">
      <dgm:prSet phldrT="[Text]"/>
      <dgm:spPr/>
      <dgm:t>
        <a:bodyPr/>
        <a:lstStyle/>
        <a:p>
          <a:r>
            <a:rPr lang="en-US" dirty="0"/>
            <a:t>Learn about question words, new words and pronunciation of numbers 91-100.</a:t>
          </a:r>
        </a:p>
      </dgm:t>
    </dgm:pt>
    <dgm:pt modelId="{385CC271-A198-419A-91D0-55F65D00272E}" type="parTrans" cxnId="{90A3D81B-AB61-4399-BD75-4FEEE9A7F454}">
      <dgm:prSet/>
      <dgm:spPr/>
      <dgm:t>
        <a:bodyPr/>
        <a:lstStyle/>
        <a:p>
          <a:endParaRPr lang="en-US"/>
        </a:p>
      </dgm:t>
    </dgm:pt>
    <dgm:pt modelId="{92B651F2-32A8-4920-8221-3F7118F4090D}" type="sibTrans" cxnId="{90A3D81B-AB61-4399-BD75-4FEEE9A7F454}">
      <dgm:prSet/>
      <dgm:spPr/>
      <dgm:t>
        <a:bodyPr/>
        <a:lstStyle/>
        <a:p>
          <a:endParaRPr lang="en-US"/>
        </a:p>
      </dgm:t>
    </dgm:pt>
    <dgm:pt modelId="{C89B8805-F26F-4003-9019-2054A2411E79}">
      <dgm:prSet phldrT="[Text]"/>
      <dgm:spPr/>
      <dgm:t>
        <a:bodyPr/>
        <a:lstStyle/>
        <a:p>
          <a:r>
            <a:rPr lang="en-US" dirty="0"/>
            <a:t>Read, listen and understand conversation relating to ‘Meeting'.</a:t>
          </a:r>
        </a:p>
      </dgm:t>
    </dgm:pt>
    <dgm:pt modelId="{F3FF66DE-9857-4746-887F-D6A173DD30E7}" type="parTrans" cxnId="{EA3C2FD0-36FF-4FBE-92EE-3B622B40F391}">
      <dgm:prSet/>
      <dgm:spPr/>
      <dgm:t>
        <a:bodyPr/>
        <a:lstStyle/>
        <a:p>
          <a:endParaRPr lang="en-US"/>
        </a:p>
      </dgm:t>
    </dgm:pt>
    <dgm:pt modelId="{5B31CAC9-87E8-4996-B56D-99F11F2FA748}" type="sibTrans" cxnId="{EA3C2FD0-36FF-4FBE-92EE-3B622B40F391}">
      <dgm:prSet/>
      <dgm:spPr/>
      <dgm:t>
        <a:bodyPr/>
        <a:lstStyle/>
        <a:p>
          <a:endParaRPr lang="en-US"/>
        </a:p>
      </dgm:t>
    </dgm:pt>
    <dgm:pt modelId="{D8CF8CD3-8D2C-4CD3-978B-09D18A10C0EE}">
      <dgm:prSet phldrT="[Text]"/>
      <dgm:spPr/>
      <dgm:t>
        <a:bodyPr/>
        <a:lstStyle/>
        <a:p>
          <a:r>
            <a:rPr lang="en-US" dirty="0"/>
            <a:t>Communicate with friends through written and practical exercises.</a:t>
          </a:r>
        </a:p>
      </dgm:t>
    </dgm:pt>
    <dgm:pt modelId="{7DA368AF-70FF-4A83-A496-0BD1DE008C76}" type="parTrans" cxnId="{48752607-FD43-4D83-9715-5D5C50731A3A}">
      <dgm:prSet/>
      <dgm:spPr/>
      <dgm:t>
        <a:bodyPr/>
        <a:lstStyle/>
        <a:p>
          <a:endParaRPr lang="en-US"/>
        </a:p>
      </dgm:t>
    </dgm:pt>
    <dgm:pt modelId="{7437DB4B-29E2-4223-B929-7A913AC2597F}" type="sibTrans" cxnId="{48752607-FD43-4D83-9715-5D5C50731A3A}">
      <dgm:prSet/>
      <dgm:spPr/>
      <dgm:t>
        <a:bodyPr/>
        <a:lstStyle/>
        <a:p>
          <a:endParaRPr lang="en-US"/>
        </a:p>
      </dgm:t>
    </dgm:pt>
    <dgm:pt modelId="{395429CA-2A79-494B-8C40-D9E3A6011F41}" type="pres">
      <dgm:prSet presAssocID="{EA37B6DB-4A7E-455D-BE83-9B6B6782232B}" presName="layout" presStyleCnt="0">
        <dgm:presLayoutVars>
          <dgm:chMax/>
          <dgm:chPref/>
          <dgm:dir/>
          <dgm:resizeHandles/>
        </dgm:presLayoutVars>
      </dgm:prSet>
      <dgm:spPr/>
    </dgm:pt>
    <dgm:pt modelId="{320843F7-1228-4F30-A1DA-3EE790CE7398}" type="pres">
      <dgm:prSet presAssocID="{A9671F49-903D-4456-8E73-6E0D995D2E91}" presName="root" presStyleCnt="0">
        <dgm:presLayoutVars>
          <dgm:chMax/>
          <dgm:chPref/>
        </dgm:presLayoutVars>
      </dgm:prSet>
      <dgm:spPr/>
    </dgm:pt>
    <dgm:pt modelId="{C893F6A9-F5AC-41FD-B3D7-6E5ED9F0B7F4}" type="pres">
      <dgm:prSet presAssocID="{A9671F49-903D-4456-8E73-6E0D995D2E91}" presName="rootComposite" presStyleCnt="0">
        <dgm:presLayoutVars/>
      </dgm:prSet>
      <dgm:spPr/>
    </dgm:pt>
    <dgm:pt modelId="{ABF2D82A-F7CC-4729-9F45-EEEC586D5520}" type="pres">
      <dgm:prSet presAssocID="{A9671F49-903D-4456-8E73-6E0D995D2E91}" presName="ParentAccent" presStyleLbl="alignNode1" presStyleIdx="0" presStyleCnt="1"/>
      <dgm:spPr/>
    </dgm:pt>
    <dgm:pt modelId="{D063C5DE-3EFC-4ED1-9993-4DAF52D15B5A}" type="pres">
      <dgm:prSet presAssocID="{A9671F49-903D-4456-8E73-6E0D995D2E91}" presName="ParentSmallAccent" presStyleLbl="fgAcc1" presStyleIdx="0" presStyleCnt="1" custLinFactX="600000" custLinFactNeighborX="637487" custLinFactNeighborY="-30817"/>
      <dgm:spPr/>
    </dgm:pt>
    <dgm:pt modelId="{352A2DE7-3BFA-4768-AAE3-904573EED811}" type="pres">
      <dgm:prSet presAssocID="{A9671F49-903D-4456-8E73-6E0D995D2E91}" presName="Parent" presStyleLbl="revTx" presStyleIdx="0" presStyleCnt="4" custScaleX="121779">
        <dgm:presLayoutVars>
          <dgm:chMax/>
          <dgm:chPref val="4"/>
          <dgm:bulletEnabled val="1"/>
        </dgm:presLayoutVars>
      </dgm:prSet>
      <dgm:spPr/>
    </dgm:pt>
    <dgm:pt modelId="{EEA8865F-35BC-46A8-815D-20BEAA021F03}" type="pres">
      <dgm:prSet presAssocID="{A9671F49-903D-4456-8E73-6E0D995D2E91}" presName="childShape" presStyleCnt="0">
        <dgm:presLayoutVars>
          <dgm:chMax val="0"/>
          <dgm:chPref val="0"/>
        </dgm:presLayoutVars>
      </dgm:prSet>
      <dgm:spPr/>
    </dgm:pt>
    <dgm:pt modelId="{E6D5A309-F89B-4271-A47C-7362F0A96433}" type="pres">
      <dgm:prSet presAssocID="{BCEC3AA3-224B-4516-8A29-175D2B9ADE9A}" presName="childComposite" presStyleCnt="0">
        <dgm:presLayoutVars>
          <dgm:chMax val="0"/>
          <dgm:chPref val="0"/>
        </dgm:presLayoutVars>
      </dgm:prSet>
      <dgm:spPr/>
    </dgm:pt>
    <dgm:pt modelId="{AF77637F-7FAF-481B-A441-BED0EC7BE4EE}" type="pres">
      <dgm:prSet presAssocID="{BCEC3AA3-224B-4516-8A29-175D2B9ADE9A}" presName="ChildAccent" presStyleLbl="solidFgAcc1" presStyleIdx="0" presStyleCnt="3"/>
      <dgm:spPr/>
    </dgm:pt>
    <dgm:pt modelId="{3EC06B94-A566-49EA-BFEB-23A0BF764B27}" type="pres">
      <dgm:prSet presAssocID="{BCEC3AA3-224B-4516-8A29-175D2B9ADE9A}" presName="Child" presStyleLbl="revTx" presStyleIdx="1" presStyleCnt="4" custScaleX="121631" custLinFactNeighborX="10639" custLinFactNeighborY="-2879">
        <dgm:presLayoutVars>
          <dgm:chMax val="0"/>
          <dgm:chPref val="0"/>
          <dgm:bulletEnabled val="1"/>
        </dgm:presLayoutVars>
      </dgm:prSet>
      <dgm:spPr/>
    </dgm:pt>
    <dgm:pt modelId="{A1205738-230D-4B67-B875-9B2C88C5B311}" type="pres">
      <dgm:prSet presAssocID="{C89B8805-F26F-4003-9019-2054A2411E79}" presName="childComposite" presStyleCnt="0">
        <dgm:presLayoutVars>
          <dgm:chMax val="0"/>
          <dgm:chPref val="0"/>
        </dgm:presLayoutVars>
      </dgm:prSet>
      <dgm:spPr/>
    </dgm:pt>
    <dgm:pt modelId="{7B7DDEC9-B0A8-4684-BEA6-9DB5D886C01F}" type="pres">
      <dgm:prSet presAssocID="{C89B8805-F26F-4003-9019-2054A2411E79}" presName="ChildAccent" presStyleLbl="solidFgAcc1" presStyleIdx="1" presStyleCnt="3"/>
      <dgm:spPr/>
    </dgm:pt>
    <dgm:pt modelId="{281FAC57-6BD1-4CD1-A417-4325A8DFF617}" type="pres">
      <dgm:prSet presAssocID="{C89B8805-F26F-4003-9019-2054A2411E79}" presName="Child" presStyleLbl="revTx" presStyleIdx="2" presStyleCnt="4" custScaleX="120572" custLinFactNeighborX="9683" custLinFactNeighborY="-1761">
        <dgm:presLayoutVars>
          <dgm:chMax val="0"/>
          <dgm:chPref val="0"/>
          <dgm:bulletEnabled val="1"/>
        </dgm:presLayoutVars>
      </dgm:prSet>
      <dgm:spPr/>
    </dgm:pt>
    <dgm:pt modelId="{D2164C7C-BA25-4917-B2A4-37B130901588}" type="pres">
      <dgm:prSet presAssocID="{D8CF8CD3-8D2C-4CD3-978B-09D18A10C0EE}" presName="childComposite" presStyleCnt="0">
        <dgm:presLayoutVars>
          <dgm:chMax val="0"/>
          <dgm:chPref val="0"/>
        </dgm:presLayoutVars>
      </dgm:prSet>
      <dgm:spPr/>
    </dgm:pt>
    <dgm:pt modelId="{774437AC-8F23-401A-B193-A4EDFD904BB9}" type="pres">
      <dgm:prSet presAssocID="{D8CF8CD3-8D2C-4CD3-978B-09D18A10C0EE}" presName="ChildAccent" presStyleLbl="solidFgAcc1" presStyleIdx="2" presStyleCnt="3"/>
      <dgm:spPr/>
    </dgm:pt>
    <dgm:pt modelId="{42F61995-5ECD-4D18-B346-F3B92507B295}" type="pres">
      <dgm:prSet presAssocID="{D8CF8CD3-8D2C-4CD3-978B-09D18A10C0EE}" presName="Child" presStyleLbl="revTx" presStyleIdx="3" presStyleCnt="4" custScaleX="120185" custLinFactNeighborX="9193" custLinFactNeighborY="476">
        <dgm:presLayoutVars>
          <dgm:chMax val="0"/>
          <dgm:chPref val="0"/>
          <dgm:bulletEnabled val="1"/>
        </dgm:presLayoutVars>
      </dgm:prSet>
      <dgm:spPr/>
    </dgm:pt>
  </dgm:ptLst>
  <dgm:cxnLst>
    <dgm:cxn modelId="{339B2206-C6F9-40BE-ACA6-0E48582AB615}" type="presOf" srcId="{D8CF8CD3-8D2C-4CD3-978B-09D18A10C0EE}" destId="{42F61995-5ECD-4D18-B346-F3B92507B295}" srcOrd="0" destOrd="0" presId="urn:microsoft.com/office/officeart/2008/layout/SquareAccentList"/>
    <dgm:cxn modelId="{48752607-FD43-4D83-9715-5D5C50731A3A}" srcId="{A9671F49-903D-4456-8E73-6E0D995D2E91}" destId="{D8CF8CD3-8D2C-4CD3-978B-09D18A10C0EE}" srcOrd="2" destOrd="0" parTransId="{7DA368AF-70FF-4A83-A496-0BD1DE008C76}" sibTransId="{7437DB4B-29E2-4223-B929-7A913AC2597F}"/>
    <dgm:cxn modelId="{92CF8912-CE51-42AA-9416-8C87C3AF14EF}" type="presOf" srcId="{BCEC3AA3-224B-4516-8A29-175D2B9ADE9A}" destId="{3EC06B94-A566-49EA-BFEB-23A0BF764B27}" srcOrd="0" destOrd="0" presId="urn:microsoft.com/office/officeart/2008/layout/SquareAccentList"/>
    <dgm:cxn modelId="{90A3D81B-AB61-4399-BD75-4FEEE9A7F454}" srcId="{A9671F49-903D-4456-8E73-6E0D995D2E91}" destId="{BCEC3AA3-224B-4516-8A29-175D2B9ADE9A}" srcOrd="0" destOrd="0" parTransId="{385CC271-A198-419A-91D0-55F65D00272E}" sibTransId="{92B651F2-32A8-4920-8221-3F7118F4090D}"/>
    <dgm:cxn modelId="{54C5B398-2218-44C5-A27C-0595D2B793C8}" type="presOf" srcId="{A9671F49-903D-4456-8E73-6E0D995D2E91}" destId="{352A2DE7-3BFA-4768-AAE3-904573EED811}" srcOrd="0" destOrd="0" presId="urn:microsoft.com/office/officeart/2008/layout/SquareAccentList"/>
    <dgm:cxn modelId="{4F3F7BA0-B8D4-4FA0-978D-0D21D1B6347E}" type="presOf" srcId="{C89B8805-F26F-4003-9019-2054A2411E79}" destId="{281FAC57-6BD1-4CD1-A417-4325A8DFF617}" srcOrd="0" destOrd="0" presId="urn:microsoft.com/office/officeart/2008/layout/SquareAccentList"/>
    <dgm:cxn modelId="{F4D08DB6-CD4A-4477-AD59-7468EA4539B4}" type="presOf" srcId="{EA37B6DB-4A7E-455D-BE83-9B6B6782232B}" destId="{395429CA-2A79-494B-8C40-D9E3A6011F41}" srcOrd="0" destOrd="0" presId="urn:microsoft.com/office/officeart/2008/layout/SquareAccentList"/>
    <dgm:cxn modelId="{EA3C2FD0-36FF-4FBE-92EE-3B622B40F391}" srcId="{A9671F49-903D-4456-8E73-6E0D995D2E91}" destId="{C89B8805-F26F-4003-9019-2054A2411E79}" srcOrd="1" destOrd="0" parTransId="{F3FF66DE-9857-4746-887F-D6A173DD30E7}" sibTransId="{5B31CAC9-87E8-4996-B56D-99F11F2FA748}"/>
    <dgm:cxn modelId="{4D46D1D0-3B72-42EF-AFC2-384699375A9A}" srcId="{EA37B6DB-4A7E-455D-BE83-9B6B6782232B}" destId="{A9671F49-903D-4456-8E73-6E0D995D2E91}" srcOrd="0" destOrd="0" parTransId="{89954C48-23A9-4BD2-8C1D-49BB8F6E1FF2}" sibTransId="{B368E6CE-745D-4794-B53F-5E1116649DB9}"/>
    <dgm:cxn modelId="{B3A6AA46-8D5A-45E0-B345-FF207AAF0D3C}" type="presParOf" srcId="{395429CA-2A79-494B-8C40-D9E3A6011F41}" destId="{320843F7-1228-4F30-A1DA-3EE790CE7398}" srcOrd="0" destOrd="0" presId="urn:microsoft.com/office/officeart/2008/layout/SquareAccentList"/>
    <dgm:cxn modelId="{D37BFACB-E378-4551-86E0-4BD87A1BF853}" type="presParOf" srcId="{320843F7-1228-4F30-A1DA-3EE790CE7398}" destId="{C893F6A9-F5AC-41FD-B3D7-6E5ED9F0B7F4}" srcOrd="0" destOrd="0" presId="urn:microsoft.com/office/officeart/2008/layout/SquareAccentList"/>
    <dgm:cxn modelId="{0DAB1BB8-849D-486C-B564-86443C5313C4}" type="presParOf" srcId="{C893F6A9-F5AC-41FD-B3D7-6E5ED9F0B7F4}" destId="{ABF2D82A-F7CC-4729-9F45-EEEC586D5520}" srcOrd="0" destOrd="0" presId="urn:microsoft.com/office/officeart/2008/layout/SquareAccentList"/>
    <dgm:cxn modelId="{2D9A806D-7CD3-4ACF-ACFA-136261A2E6DD}" type="presParOf" srcId="{C893F6A9-F5AC-41FD-B3D7-6E5ED9F0B7F4}" destId="{D063C5DE-3EFC-4ED1-9993-4DAF52D15B5A}" srcOrd="1" destOrd="0" presId="urn:microsoft.com/office/officeart/2008/layout/SquareAccentList"/>
    <dgm:cxn modelId="{A32CBB78-81F3-4C94-9E11-0F5F1875F5AB}" type="presParOf" srcId="{C893F6A9-F5AC-41FD-B3D7-6E5ED9F0B7F4}" destId="{352A2DE7-3BFA-4768-AAE3-904573EED811}" srcOrd="2" destOrd="0" presId="urn:microsoft.com/office/officeart/2008/layout/SquareAccentList"/>
    <dgm:cxn modelId="{A1999C2D-4FE5-43FD-80EA-710F277954B7}" type="presParOf" srcId="{320843F7-1228-4F30-A1DA-3EE790CE7398}" destId="{EEA8865F-35BC-46A8-815D-20BEAA021F03}" srcOrd="1" destOrd="0" presId="urn:microsoft.com/office/officeart/2008/layout/SquareAccentList"/>
    <dgm:cxn modelId="{11E7F18A-B09C-4C74-85DB-948A2B4E16AC}" type="presParOf" srcId="{EEA8865F-35BC-46A8-815D-20BEAA021F03}" destId="{E6D5A309-F89B-4271-A47C-7362F0A96433}" srcOrd="0" destOrd="0" presId="urn:microsoft.com/office/officeart/2008/layout/SquareAccentList"/>
    <dgm:cxn modelId="{03F57C7C-F293-45E4-8435-4888E8A57AC6}" type="presParOf" srcId="{E6D5A309-F89B-4271-A47C-7362F0A96433}" destId="{AF77637F-7FAF-481B-A441-BED0EC7BE4EE}" srcOrd="0" destOrd="0" presId="urn:microsoft.com/office/officeart/2008/layout/SquareAccentList"/>
    <dgm:cxn modelId="{B6915D29-B20F-4E41-A4F5-2D602C5999EE}" type="presParOf" srcId="{E6D5A309-F89B-4271-A47C-7362F0A96433}" destId="{3EC06B94-A566-49EA-BFEB-23A0BF764B27}" srcOrd="1" destOrd="0" presId="urn:microsoft.com/office/officeart/2008/layout/SquareAccentList"/>
    <dgm:cxn modelId="{5B27169C-CBDD-4EEB-99D0-AFD65D84E64E}" type="presParOf" srcId="{EEA8865F-35BC-46A8-815D-20BEAA021F03}" destId="{A1205738-230D-4B67-B875-9B2C88C5B311}" srcOrd="1" destOrd="0" presId="urn:microsoft.com/office/officeart/2008/layout/SquareAccentList"/>
    <dgm:cxn modelId="{C05ABF8D-1FCB-4261-97E4-0E2408DA103D}" type="presParOf" srcId="{A1205738-230D-4B67-B875-9B2C88C5B311}" destId="{7B7DDEC9-B0A8-4684-BEA6-9DB5D886C01F}" srcOrd="0" destOrd="0" presId="urn:microsoft.com/office/officeart/2008/layout/SquareAccentList"/>
    <dgm:cxn modelId="{EB64A25F-CF4D-4C9A-8FD8-EFBC8310A93D}" type="presParOf" srcId="{A1205738-230D-4B67-B875-9B2C88C5B311}" destId="{281FAC57-6BD1-4CD1-A417-4325A8DFF617}" srcOrd="1" destOrd="0" presId="urn:microsoft.com/office/officeart/2008/layout/SquareAccentList"/>
    <dgm:cxn modelId="{D5BA4CDA-596F-4580-B718-75491144F9D1}" type="presParOf" srcId="{EEA8865F-35BC-46A8-815D-20BEAA021F03}" destId="{D2164C7C-BA25-4917-B2A4-37B130901588}" srcOrd="2" destOrd="0" presId="urn:microsoft.com/office/officeart/2008/layout/SquareAccentList"/>
    <dgm:cxn modelId="{048772B9-EDFF-419D-A833-ED848DAE4235}" type="presParOf" srcId="{D2164C7C-BA25-4917-B2A4-37B130901588}" destId="{774437AC-8F23-401A-B193-A4EDFD904BB9}" srcOrd="0" destOrd="0" presId="urn:microsoft.com/office/officeart/2008/layout/SquareAccentList"/>
    <dgm:cxn modelId="{31544AF8-A319-4191-96EB-BA6193105C15}" type="presParOf" srcId="{D2164C7C-BA25-4917-B2A4-37B130901588}" destId="{42F61995-5ECD-4D18-B346-F3B92507B295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2D82A-F7CC-4729-9F45-EEEC586D5520}">
      <dsp:nvSpPr>
        <dsp:cNvPr id="0" name=""/>
        <dsp:cNvSpPr/>
      </dsp:nvSpPr>
      <dsp:spPr>
        <a:xfrm>
          <a:off x="1126117" y="1028613"/>
          <a:ext cx="4867021" cy="57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63C5DE-3EFC-4ED1-9993-4DAF52D15B5A}">
      <dsp:nvSpPr>
        <dsp:cNvPr id="0" name=""/>
        <dsp:cNvSpPr/>
      </dsp:nvSpPr>
      <dsp:spPr>
        <a:xfrm>
          <a:off x="5550739" y="1133469"/>
          <a:ext cx="357548" cy="3575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A2DE7-3BFA-4768-AAE3-904573EED811}">
      <dsp:nvSpPr>
        <dsp:cNvPr id="0" name=""/>
        <dsp:cNvSpPr/>
      </dsp:nvSpPr>
      <dsp:spPr>
        <a:xfrm>
          <a:off x="596123" y="0"/>
          <a:ext cx="5927010" cy="1028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OBJECTIVES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 this chapter, you will learn the </a:t>
          </a:r>
          <a:r>
            <a:rPr lang="en-US" sz="2100" kern="1200"/>
            <a:t>following outcomes</a:t>
          </a:r>
          <a:r>
            <a:rPr lang="en-US" sz="2100" kern="1200" dirty="0"/>
            <a:t>:</a:t>
          </a:r>
        </a:p>
      </dsp:txBody>
      <dsp:txXfrm>
        <a:off x="596123" y="0"/>
        <a:ext cx="5927010" cy="1028613"/>
      </dsp:txXfrm>
    </dsp:sp>
    <dsp:sp modelId="{AF77637F-7FAF-481B-A441-BED0EC7BE4EE}">
      <dsp:nvSpPr>
        <dsp:cNvPr id="0" name=""/>
        <dsp:cNvSpPr/>
      </dsp:nvSpPr>
      <dsp:spPr>
        <a:xfrm>
          <a:off x="744977" y="2077091"/>
          <a:ext cx="357540" cy="357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06B94-A566-49EA-BFEB-23A0BF764B27}">
      <dsp:nvSpPr>
        <dsp:cNvPr id="0" name=""/>
        <dsp:cNvSpPr/>
      </dsp:nvSpPr>
      <dsp:spPr>
        <a:xfrm>
          <a:off x="1077679" y="1815153"/>
          <a:ext cx="5505420" cy="833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Learn about question words, new words and pronunciation of numbers 91-100.</a:t>
          </a:r>
        </a:p>
      </dsp:txBody>
      <dsp:txXfrm>
        <a:off x="1077679" y="1815153"/>
        <a:ext cx="5505420" cy="833426"/>
      </dsp:txXfrm>
    </dsp:sp>
    <dsp:sp modelId="{7B7DDEC9-B0A8-4684-BEA6-9DB5D886C01F}">
      <dsp:nvSpPr>
        <dsp:cNvPr id="0" name=""/>
        <dsp:cNvSpPr/>
      </dsp:nvSpPr>
      <dsp:spPr>
        <a:xfrm>
          <a:off x="768944" y="2910518"/>
          <a:ext cx="357540" cy="357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FAC57-6BD1-4CD1-A417-4325A8DFF617}">
      <dsp:nvSpPr>
        <dsp:cNvPr id="0" name=""/>
        <dsp:cNvSpPr/>
      </dsp:nvSpPr>
      <dsp:spPr>
        <a:xfrm>
          <a:off x="1082341" y="2657898"/>
          <a:ext cx="5457486" cy="833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Read, listen and understand conversation relating to ‘Meeting'.</a:t>
          </a:r>
        </a:p>
      </dsp:txBody>
      <dsp:txXfrm>
        <a:off x="1082341" y="2657898"/>
        <a:ext cx="5457486" cy="833426"/>
      </dsp:txXfrm>
    </dsp:sp>
    <dsp:sp modelId="{774437AC-8F23-401A-B193-A4EDFD904BB9}">
      <dsp:nvSpPr>
        <dsp:cNvPr id="0" name=""/>
        <dsp:cNvSpPr/>
      </dsp:nvSpPr>
      <dsp:spPr>
        <a:xfrm>
          <a:off x="777702" y="3743945"/>
          <a:ext cx="357540" cy="357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F61995-5ECD-4D18-B346-F3B92507B295}">
      <dsp:nvSpPr>
        <dsp:cNvPr id="0" name=""/>
        <dsp:cNvSpPr/>
      </dsp:nvSpPr>
      <dsp:spPr>
        <a:xfrm>
          <a:off x="1077679" y="3509969"/>
          <a:ext cx="5439969" cy="833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Communicate with friends through written and practical exercises.</a:t>
          </a:r>
        </a:p>
      </dsp:txBody>
      <dsp:txXfrm>
        <a:off x="1077679" y="3509969"/>
        <a:ext cx="5439969" cy="8334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0D335-EE82-4245-A1EE-6E6DA1B47F59}" type="datetimeFigureOut">
              <a:rPr lang="en-US" smtClean="0"/>
              <a:pPr/>
              <a:t>9/18/18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BCFBB-E9BC-422A-BC90-88ADE0051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69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CFBB-E9BC-422A-BC90-88ADE0051FC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40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CFBB-E9BC-422A-BC90-88ADE0051FC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49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CFBB-E9BC-422A-BC90-88ADE0051F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18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CFBB-E9BC-422A-BC90-88ADE0051FC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37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CFBB-E9BC-422A-BC90-88ADE0051FC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3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CFBB-E9BC-422A-BC90-88ADE0051FC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75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CFBB-E9BC-422A-BC90-88ADE0051FC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58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CFBB-E9BC-422A-BC90-88ADE0051FC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CFBB-E9BC-422A-BC90-88ADE0051FC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CFBB-E9BC-422A-BC90-88ADE0051FC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06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CFBB-E9BC-422A-BC90-88ADE0051FC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52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CFBB-E9BC-422A-BC90-88ADE0051FC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38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CFBB-E9BC-422A-BC90-88ADE0051FC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48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CFBB-E9BC-422A-BC90-88ADE0051FC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8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05003"/>
            <a:ext cx="7772400" cy="1771651"/>
          </a:xfrm>
        </p:spPr>
        <p:txBody>
          <a:bodyPr/>
          <a:lstStyle>
            <a:lvl1pPr>
              <a:defRPr lang="en-US" sz="2250" b="1" kern="1200" baseline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OCW</a:t>
            </a:r>
            <a:endParaRPr lang="en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Name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895090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74085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2349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2138" b="1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4588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pic>
        <p:nvPicPr>
          <p:cNvPr id="4" name="Picture 2" descr="J:\POint\01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00"/>
            <a:ext cx="9144000" cy="68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89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2150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9115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1559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313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445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725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467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8.xml"/><Relationship Id="rId7" Type="http://schemas.openxmlformats.org/officeDocument/2006/relationships/image" Target="../media/image7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1.xml"/><Relationship Id="rId7" Type="http://schemas.openxmlformats.org/officeDocument/2006/relationships/image" Target="../media/image8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14.xml"/><Relationship Id="rId2" Type="http://schemas.microsoft.com/office/2007/relationships/media" Target="../media/media1.mp4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2.mp4"/><Relationship Id="rId10" Type="http://schemas.openxmlformats.org/officeDocument/2006/relationships/image" Target="../media/image16.png"/><Relationship Id="rId4" Type="http://schemas.microsoft.com/office/2007/relationships/media" Target="../media/media2.mp4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diagramData" Target="../diagrams/data1.xml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1.xml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8.xml"/><Relationship Id="rId7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1.xml"/><Relationship Id="rId7" Type="http://schemas.openxmlformats.org/officeDocument/2006/relationships/image" Target="../media/image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4.xml"/><Relationship Id="rId7" Type="http://schemas.openxmlformats.org/officeDocument/2006/relationships/image" Target="../media/image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7.xml"/><Relationship Id="rId7" Type="http://schemas.openxmlformats.org/officeDocument/2006/relationships/image" Target="../media/image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0.xml"/><Relationship Id="rId7" Type="http://schemas.openxmlformats.org/officeDocument/2006/relationships/image" Target="../media/image5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21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4.xml"/><Relationship Id="rId7" Type="http://schemas.openxmlformats.org/officeDocument/2006/relationships/image" Target="../media/image5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25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C5C49ACD-ADEC-9D4C-80E4-AFFDE8E134FA}"/>
              </a:ext>
            </a:extLst>
          </p:cNvPr>
          <p:cNvSpPr/>
          <p:nvPr/>
        </p:nvSpPr>
        <p:spPr>
          <a:xfrm>
            <a:off x="6324600" y="1219200"/>
            <a:ext cx="1771650" cy="628650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1A9622A-96F9-4449-9475-3F9853B8950E}"/>
              </a:ext>
            </a:extLst>
          </p:cNvPr>
          <p:cNvSpPr/>
          <p:nvPr/>
        </p:nvSpPr>
        <p:spPr>
          <a:xfrm>
            <a:off x="6096000" y="1533525"/>
            <a:ext cx="971550" cy="457200"/>
          </a:xfrm>
          <a:prstGeom prst="cloud">
            <a:avLst/>
          </a:prstGeom>
          <a:solidFill>
            <a:srgbClr val="88A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BDBFD6-159D-BB4C-BA2D-4A5F0D39241E}"/>
              </a:ext>
            </a:extLst>
          </p:cNvPr>
          <p:cNvSpPr txBox="1">
            <a:spLocks/>
          </p:cNvSpPr>
          <p:nvPr/>
        </p:nvSpPr>
        <p:spPr>
          <a:xfrm>
            <a:off x="2971800" y="2188492"/>
            <a:ext cx="4768935" cy="663396"/>
          </a:xfrm>
          <a:prstGeom prst="rect">
            <a:avLst/>
          </a:prstGeom>
        </p:spPr>
        <p:txBody>
          <a:bodyPr vert="horz" anchor="t" anchorCtr="0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Berlin Sans FB" panose="020E0602020502020306" pitchFamily="34" charset="0"/>
              </a:rPr>
              <a:t>LESSON 9</a:t>
            </a:r>
            <a:br>
              <a:rPr lang="en-US" sz="1800" dirty="0">
                <a:solidFill>
                  <a:schemeClr val="accent2">
                    <a:lumMod val="75000"/>
                  </a:schemeClr>
                </a:solidFill>
                <a:latin typeface="Berlin Sans FB" panose="020E0602020502020306" pitchFamily="34" charset="0"/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Berlin Sans FB" panose="020E0602020502020306" pitchFamily="34" charset="0"/>
              </a:rPr>
              <a:t>MEETING (PART 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B6992E-C36E-6D49-94DE-8BB35010AE1F}"/>
              </a:ext>
            </a:extLst>
          </p:cNvPr>
          <p:cNvSpPr/>
          <p:nvPr/>
        </p:nvSpPr>
        <p:spPr>
          <a:xfrm>
            <a:off x="2000250" y="3028950"/>
            <a:ext cx="6000750" cy="2286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A0EAF9-82E6-0E4E-9527-BE440E08B644}"/>
              </a:ext>
            </a:extLst>
          </p:cNvPr>
          <p:cNvSpPr/>
          <p:nvPr/>
        </p:nvSpPr>
        <p:spPr>
          <a:xfrm>
            <a:off x="2171700" y="3371850"/>
            <a:ext cx="5829300" cy="114300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B9BD3-F3E3-9A45-B331-87DB16B69F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06" y="2503759"/>
            <a:ext cx="1127355" cy="245745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159609F-E271-EB49-9E1D-74F92D495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1345" y="5070746"/>
            <a:ext cx="5510009" cy="40005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Basic Conversation &amp; Vocabulary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40951-EE48-004F-929B-7A7A3901D07F}"/>
              </a:ext>
            </a:extLst>
          </p:cNvPr>
          <p:cNvSpPr txBox="1"/>
          <p:nvPr/>
        </p:nvSpPr>
        <p:spPr>
          <a:xfrm>
            <a:off x="5939709" y="568987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dirty="0">
                <a:solidFill>
                  <a:schemeClr val="accent5">
                    <a:lumMod val="75000"/>
                  </a:schemeClr>
                </a:solidFill>
              </a:rPr>
              <a:t>العربية للمبتدئين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FDF7FA-3F96-A747-A386-54F5C28AAF79}"/>
              </a:ext>
            </a:extLst>
          </p:cNvPr>
          <p:cNvSpPr txBox="1"/>
          <p:nvPr/>
        </p:nvSpPr>
        <p:spPr>
          <a:xfrm>
            <a:off x="3972116" y="5721824"/>
            <a:ext cx="19675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Al-‘</a:t>
            </a:r>
            <a:r>
              <a:rPr lang="en-US" sz="1350" i="1" dirty="0" err="1"/>
              <a:t>arabiyyah</a:t>
            </a:r>
            <a:r>
              <a:rPr lang="en-US" sz="1350" i="1" dirty="0"/>
              <a:t> </a:t>
            </a:r>
            <a:r>
              <a:rPr lang="en-US" sz="1350" i="1" dirty="0" err="1"/>
              <a:t>lil-mubtadi-īn</a:t>
            </a:r>
            <a:endParaRPr lang="en-US" sz="1350" i="1" dirty="0"/>
          </a:p>
        </p:txBody>
      </p:sp>
      <p:sp>
        <p:nvSpPr>
          <p:cNvPr id="18" name="Chord 17">
            <a:extLst>
              <a:ext uri="{FF2B5EF4-FFF2-40B4-BE49-F238E27FC236}">
                <a16:creationId xmlns:a16="http://schemas.microsoft.com/office/drawing/2014/main" id="{4F757370-F542-764E-BB00-A143855F79D9}"/>
              </a:ext>
            </a:extLst>
          </p:cNvPr>
          <p:cNvSpPr/>
          <p:nvPr/>
        </p:nvSpPr>
        <p:spPr>
          <a:xfrm rot="19587547" flipH="1">
            <a:off x="1280690" y="2310391"/>
            <a:ext cx="400050" cy="971550"/>
          </a:xfrm>
          <a:prstGeom prst="chord">
            <a:avLst>
              <a:gd name="adj1" fmla="val 5275129"/>
              <a:gd name="adj2" fmla="val 14940641"/>
            </a:avLst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Chord 18">
            <a:extLst>
              <a:ext uri="{FF2B5EF4-FFF2-40B4-BE49-F238E27FC236}">
                <a16:creationId xmlns:a16="http://schemas.microsoft.com/office/drawing/2014/main" id="{B50F7A58-B9D4-9241-81D3-B093621A349B}"/>
              </a:ext>
            </a:extLst>
          </p:cNvPr>
          <p:cNvSpPr/>
          <p:nvPr/>
        </p:nvSpPr>
        <p:spPr>
          <a:xfrm rot="2844956">
            <a:off x="1949476" y="2444503"/>
            <a:ext cx="400050" cy="971550"/>
          </a:xfrm>
          <a:prstGeom prst="chord">
            <a:avLst>
              <a:gd name="adj1" fmla="val 5275129"/>
              <a:gd name="adj2" fmla="val 14940641"/>
            </a:avLst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0" name="Chord 19">
            <a:extLst>
              <a:ext uri="{FF2B5EF4-FFF2-40B4-BE49-F238E27FC236}">
                <a16:creationId xmlns:a16="http://schemas.microsoft.com/office/drawing/2014/main" id="{4A2A5559-E67A-3E41-9886-3F9ABAF2DCC5}"/>
              </a:ext>
            </a:extLst>
          </p:cNvPr>
          <p:cNvSpPr/>
          <p:nvPr/>
        </p:nvSpPr>
        <p:spPr>
          <a:xfrm rot="2224943">
            <a:off x="1793254" y="2091905"/>
            <a:ext cx="400050" cy="971550"/>
          </a:xfrm>
          <a:prstGeom prst="chord">
            <a:avLst>
              <a:gd name="adj1" fmla="val 5275129"/>
              <a:gd name="adj2" fmla="val 14940641"/>
            </a:avLst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C000"/>
              </a:solidFill>
            </a:endParaRPr>
          </a:p>
        </p:txBody>
      </p:sp>
      <p:sp>
        <p:nvSpPr>
          <p:cNvPr id="21" name="Chord 20">
            <a:extLst>
              <a:ext uri="{FF2B5EF4-FFF2-40B4-BE49-F238E27FC236}">
                <a16:creationId xmlns:a16="http://schemas.microsoft.com/office/drawing/2014/main" id="{7A606090-A999-7F40-BDDF-54F942559EF5}"/>
              </a:ext>
            </a:extLst>
          </p:cNvPr>
          <p:cNvSpPr/>
          <p:nvPr/>
        </p:nvSpPr>
        <p:spPr>
          <a:xfrm rot="17072838" flipH="1">
            <a:off x="1200745" y="2662542"/>
            <a:ext cx="400050" cy="971550"/>
          </a:xfrm>
          <a:prstGeom prst="chord">
            <a:avLst>
              <a:gd name="adj1" fmla="val 5275129"/>
              <a:gd name="adj2" fmla="val 14940641"/>
            </a:avLst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Chord 22">
            <a:extLst>
              <a:ext uri="{FF2B5EF4-FFF2-40B4-BE49-F238E27FC236}">
                <a16:creationId xmlns:a16="http://schemas.microsoft.com/office/drawing/2014/main" id="{C75B514F-0893-FB45-A321-242D7D577A88}"/>
              </a:ext>
            </a:extLst>
          </p:cNvPr>
          <p:cNvSpPr/>
          <p:nvPr/>
        </p:nvSpPr>
        <p:spPr>
          <a:xfrm rot="20809283">
            <a:off x="1390499" y="2276381"/>
            <a:ext cx="400050" cy="971550"/>
          </a:xfrm>
          <a:prstGeom prst="chord">
            <a:avLst>
              <a:gd name="adj1" fmla="val 5275129"/>
              <a:gd name="adj2" fmla="val 14940641"/>
            </a:avLst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4" name="Chord 23">
            <a:extLst>
              <a:ext uri="{FF2B5EF4-FFF2-40B4-BE49-F238E27FC236}">
                <a16:creationId xmlns:a16="http://schemas.microsoft.com/office/drawing/2014/main" id="{7534BECD-DB38-3745-B6F8-ACEC088FDE48}"/>
              </a:ext>
            </a:extLst>
          </p:cNvPr>
          <p:cNvSpPr/>
          <p:nvPr/>
        </p:nvSpPr>
        <p:spPr>
          <a:xfrm rot="1578991" flipH="1">
            <a:off x="1856678" y="2349040"/>
            <a:ext cx="400050" cy="971550"/>
          </a:xfrm>
          <a:prstGeom prst="chord">
            <a:avLst>
              <a:gd name="adj1" fmla="val 5275129"/>
              <a:gd name="adj2" fmla="val 14940641"/>
            </a:avLst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Chord 24">
            <a:extLst>
              <a:ext uri="{FF2B5EF4-FFF2-40B4-BE49-F238E27FC236}">
                <a16:creationId xmlns:a16="http://schemas.microsoft.com/office/drawing/2014/main" id="{B13259DC-6282-E048-B2D1-7551FD506470}"/>
              </a:ext>
            </a:extLst>
          </p:cNvPr>
          <p:cNvSpPr/>
          <p:nvPr/>
        </p:nvSpPr>
        <p:spPr>
          <a:xfrm rot="18257903">
            <a:off x="1276728" y="2561396"/>
            <a:ext cx="400050" cy="971550"/>
          </a:xfrm>
          <a:prstGeom prst="chord">
            <a:avLst>
              <a:gd name="adj1" fmla="val 5275129"/>
              <a:gd name="adj2" fmla="val 14940641"/>
            </a:avLst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C000"/>
              </a:solidFill>
            </a:endParaRPr>
          </a:p>
        </p:txBody>
      </p:sp>
      <p:sp>
        <p:nvSpPr>
          <p:cNvPr id="26" name="Chord 25">
            <a:extLst>
              <a:ext uri="{FF2B5EF4-FFF2-40B4-BE49-F238E27FC236}">
                <a16:creationId xmlns:a16="http://schemas.microsoft.com/office/drawing/2014/main" id="{DFCB117C-E0DB-1E4B-9145-6A180EC9133C}"/>
              </a:ext>
            </a:extLst>
          </p:cNvPr>
          <p:cNvSpPr/>
          <p:nvPr/>
        </p:nvSpPr>
        <p:spPr>
          <a:xfrm rot="1002257" flipH="1">
            <a:off x="1669672" y="2021582"/>
            <a:ext cx="400050" cy="971550"/>
          </a:xfrm>
          <a:prstGeom prst="chord">
            <a:avLst>
              <a:gd name="adj1" fmla="val 5275129"/>
              <a:gd name="adj2" fmla="val 14940641"/>
            </a:avLst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B91A44B-03A2-FE40-9C6D-48F03E997D8A}"/>
              </a:ext>
            </a:extLst>
          </p:cNvPr>
          <p:cNvSpPr txBox="1">
            <a:spLocks/>
          </p:cNvSpPr>
          <p:nvPr/>
        </p:nvSpPr>
        <p:spPr>
          <a:xfrm>
            <a:off x="3774621" y="3861071"/>
            <a:ext cx="441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514350" rtl="0" eaLnBrk="1" latinLnBrk="0" hangingPunct="1">
              <a:spcBef>
                <a:spcPct val="0"/>
              </a:spcBef>
              <a:buNone/>
              <a:defRPr lang="en-US" sz="2250" b="1" kern="1200" baseline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MY" sz="2800" b="0" dirty="0">
                <a:latin typeface="Bookman Old Style" panose="02050604050505020204" pitchFamily="18" charset="0"/>
              </a:rPr>
              <a:t>Beginner’s Arabic</a:t>
            </a:r>
            <a:br>
              <a:rPr lang="en-MY" sz="2800" b="0" dirty="0">
                <a:latin typeface="Bookman Old Style" panose="02050604050505020204" pitchFamily="18" charset="0"/>
              </a:rPr>
            </a:br>
            <a:r>
              <a:rPr lang="en-MY" sz="2800" b="0" dirty="0">
                <a:latin typeface="Bookman Old Style" panose="02050604050505020204" pitchFamily="18" charset="0"/>
              </a:rPr>
              <a:t>(Elementary Level)</a:t>
            </a:r>
          </a:p>
        </p:txBody>
      </p:sp>
    </p:spTree>
    <p:extLst>
      <p:ext uri="{BB962C8B-B14F-4D97-AF65-F5344CB8AC3E}">
        <p14:creationId xmlns:p14="http://schemas.microsoft.com/office/powerpoint/2010/main" val="90874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53992" y="4876800"/>
            <a:ext cx="1390008" cy="1694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0578" y="5904938"/>
            <a:ext cx="2053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Susan</a:t>
            </a:r>
          </a:p>
        </p:txBody>
      </p:sp>
      <p:sp>
        <p:nvSpPr>
          <p:cNvPr id="9" name="Oval 8"/>
          <p:cNvSpPr/>
          <p:nvPr/>
        </p:nvSpPr>
        <p:spPr>
          <a:xfrm>
            <a:off x="7543800" y="6096000"/>
            <a:ext cx="990600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Conversation </a:t>
            </a:r>
            <a:r>
              <a:rPr lang="en-US" dirty="0"/>
              <a:t>(</a:t>
            </a:r>
            <a:r>
              <a:rPr lang="en-US" sz="2400" i="1" dirty="0"/>
              <a:t>al-</a:t>
            </a:r>
            <a:r>
              <a:rPr lang="en-US" sz="2400" i="1" u="sng" dirty="0" err="1"/>
              <a:t>h</a:t>
            </a:r>
            <a:r>
              <a:rPr lang="en-US" sz="2400" i="1" dirty="0" err="1"/>
              <a:t>iwār</a:t>
            </a:r>
            <a:r>
              <a:rPr lang="en-US" i="1" dirty="0"/>
              <a:t> </a:t>
            </a:r>
            <a:r>
              <a:rPr lang="ar-SA" dirty="0"/>
              <a:t>الْحِوَارُ</a:t>
            </a:r>
            <a:r>
              <a:rPr lang="en-US" dirty="0"/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153400" y="6324600"/>
            <a:ext cx="6096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363407" y="1447800"/>
            <a:ext cx="3598993" cy="2057400"/>
          </a:xfrm>
          <a:prstGeom prst="wedgeRoundRectCallout">
            <a:avLst>
              <a:gd name="adj1" fmla="val 923"/>
              <a:gd name="adj2" fmla="val 801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مَالِك غَائِبٌ، وَإِلْسَا غَائِبَةٌ أَيْضاً </a:t>
            </a:r>
            <a:endParaRPr lang="en-US" sz="3200" dirty="0"/>
          </a:p>
          <a:p>
            <a:pPr algn="ctr"/>
            <a:r>
              <a:rPr lang="en-MY" i="1" dirty="0"/>
              <a:t>Malik </a:t>
            </a:r>
            <a:r>
              <a:rPr lang="en-MY" i="1" u="sng" dirty="0" err="1"/>
              <a:t>gh</a:t>
            </a:r>
            <a:r>
              <a:rPr lang="en-MY" i="1" dirty="0" err="1"/>
              <a:t>āib</a:t>
            </a:r>
            <a:r>
              <a:rPr lang="en-MY" i="1" dirty="0"/>
              <a:t>, </a:t>
            </a:r>
            <a:r>
              <a:rPr lang="en-MY" i="1" dirty="0" err="1"/>
              <a:t>wa</a:t>
            </a:r>
            <a:r>
              <a:rPr lang="en-MY" i="1" dirty="0"/>
              <a:t> </a:t>
            </a:r>
            <a:r>
              <a:rPr lang="en-MY" i="1" dirty="0" err="1"/>
              <a:t>ils</a:t>
            </a:r>
            <a:r>
              <a:rPr lang="en-US" i="1" dirty="0"/>
              <a:t>ā </a:t>
            </a:r>
            <a:r>
              <a:rPr lang="en-MY" i="1" u="sng" dirty="0" err="1"/>
              <a:t>gh</a:t>
            </a:r>
            <a:r>
              <a:rPr lang="en-MY" i="1" dirty="0" err="1"/>
              <a:t>āibah</a:t>
            </a:r>
            <a:r>
              <a:rPr lang="en-MY" i="1" dirty="0"/>
              <a:t> </a:t>
            </a:r>
            <a:r>
              <a:rPr lang="en-MY" i="1" dirty="0" err="1"/>
              <a:t>ai</a:t>
            </a:r>
            <a:r>
              <a:rPr lang="en-MY" i="1" u="sng" dirty="0" err="1"/>
              <a:t>d</a:t>
            </a:r>
            <a:r>
              <a:rPr lang="en-MY" i="1" dirty="0" err="1"/>
              <a:t>an</a:t>
            </a:r>
            <a:endParaRPr lang="en-MY" i="1" dirty="0"/>
          </a:p>
          <a:p>
            <a:pPr algn="ctr"/>
            <a:r>
              <a:rPr lang="en-MY" dirty="0"/>
              <a:t>(2) Malik is absent and Elsa also absent.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4724400" y="1905000"/>
            <a:ext cx="3429000" cy="1447800"/>
          </a:xfrm>
          <a:prstGeom prst="wedgeRoundRectCallout">
            <a:avLst>
              <a:gd name="adj1" fmla="val 2100"/>
              <a:gd name="adj2" fmla="val 95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مَنْ غَائِبٌ؟</a:t>
            </a:r>
            <a:endParaRPr lang="en-US" sz="3200" dirty="0"/>
          </a:p>
          <a:p>
            <a:pPr algn="ctr"/>
            <a:r>
              <a:rPr lang="en-MY" i="1" dirty="0"/>
              <a:t>man </a:t>
            </a:r>
            <a:r>
              <a:rPr lang="en-MY" i="1" u="sng" dirty="0" err="1"/>
              <a:t>gh</a:t>
            </a:r>
            <a:r>
              <a:rPr lang="en-MY" i="1" dirty="0" err="1"/>
              <a:t>āib</a:t>
            </a:r>
            <a:r>
              <a:rPr lang="en-MY" i="1" dirty="0"/>
              <a:t>?</a:t>
            </a:r>
          </a:p>
          <a:p>
            <a:pPr algn="ctr"/>
            <a:r>
              <a:rPr lang="en-MY" dirty="0"/>
              <a:t>(1) Who is absent (not coming)?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5787" y="6073914"/>
            <a:ext cx="143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Meeting chairman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7600" y="1276290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MEETING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25" y="3852326"/>
            <a:ext cx="608267" cy="23622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08" y="3742252"/>
            <a:ext cx="1200792" cy="2582348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862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53992" y="4876800"/>
            <a:ext cx="1390008" cy="169483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543800" y="6096000"/>
            <a:ext cx="990600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Conversation </a:t>
            </a:r>
            <a:r>
              <a:rPr lang="en-US" dirty="0"/>
              <a:t>(</a:t>
            </a:r>
            <a:r>
              <a:rPr lang="en-US" sz="2400" i="1" dirty="0"/>
              <a:t>al-</a:t>
            </a:r>
            <a:r>
              <a:rPr lang="en-US" sz="2400" i="1" u="sng" dirty="0" err="1"/>
              <a:t>h</a:t>
            </a:r>
            <a:r>
              <a:rPr lang="en-US" sz="2400" i="1" dirty="0" err="1"/>
              <a:t>iwār</a:t>
            </a:r>
            <a:r>
              <a:rPr lang="en-US" i="1" dirty="0"/>
              <a:t> </a:t>
            </a:r>
            <a:r>
              <a:rPr lang="ar-SA" dirty="0"/>
              <a:t>الْحِوَارُ</a:t>
            </a:r>
            <a:r>
              <a:rPr lang="en-US" dirty="0"/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153400" y="6324600"/>
            <a:ext cx="6096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152400" y="1447800"/>
            <a:ext cx="4343400" cy="1905000"/>
          </a:xfrm>
          <a:prstGeom prst="wedgeRoundRectCallout">
            <a:avLst>
              <a:gd name="adj1" fmla="val 1865"/>
              <a:gd name="adj2" fmla="val 72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هُوَ فِيْ الْإِدَارَةِ وَهِيَ فِيْ غُرْفَتِهَا</a:t>
            </a:r>
            <a:endParaRPr lang="en-US" sz="3200" dirty="0"/>
          </a:p>
          <a:p>
            <a:pPr algn="ctr"/>
            <a:r>
              <a:rPr lang="en-MY" i="1" dirty="0" err="1"/>
              <a:t>huwa</a:t>
            </a:r>
            <a:r>
              <a:rPr lang="en-MY" i="1" dirty="0"/>
              <a:t> </a:t>
            </a:r>
            <a:r>
              <a:rPr lang="en-MY" i="1" dirty="0" err="1"/>
              <a:t>fil-idārah</a:t>
            </a:r>
            <a:r>
              <a:rPr lang="en-MY" i="1" dirty="0"/>
              <a:t> </a:t>
            </a:r>
            <a:r>
              <a:rPr lang="en-MY" i="1" dirty="0" err="1"/>
              <a:t>wa</a:t>
            </a:r>
            <a:r>
              <a:rPr lang="en-MY" i="1" dirty="0"/>
              <a:t> </a:t>
            </a:r>
            <a:r>
              <a:rPr lang="en-MY" i="1" dirty="0" err="1"/>
              <a:t>hiya</a:t>
            </a:r>
            <a:r>
              <a:rPr lang="en-MY" i="1" dirty="0"/>
              <a:t> </a:t>
            </a:r>
            <a:r>
              <a:rPr lang="en-MY" i="1" dirty="0" err="1"/>
              <a:t>fī</a:t>
            </a:r>
            <a:r>
              <a:rPr lang="en-MY" i="1" dirty="0"/>
              <a:t> </a:t>
            </a:r>
            <a:r>
              <a:rPr lang="en-MY" i="1" u="sng" dirty="0" err="1"/>
              <a:t>gh</a:t>
            </a:r>
            <a:r>
              <a:rPr lang="en-MY" i="1" dirty="0" err="1"/>
              <a:t>urfatihā</a:t>
            </a:r>
            <a:endParaRPr lang="en-MY" i="1" dirty="0"/>
          </a:p>
          <a:p>
            <a:pPr algn="ctr"/>
            <a:r>
              <a:rPr lang="en-MY" dirty="0"/>
              <a:t>(2) He is in the office and she is in her room.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4724400" y="1905000"/>
            <a:ext cx="3200400" cy="1447800"/>
          </a:xfrm>
          <a:prstGeom prst="wedgeRoundRectCallout">
            <a:avLst>
              <a:gd name="adj1" fmla="val 2100"/>
              <a:gd name="adj2" fmla="val 95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أَيْنَ مَالِك وَأَيْنَ إِلْسَا؟</a:t>
            </a:r>
            <a:endParaRPr lang="en-US" sz="3200" dirty="0"/>
          </a:p>
          <a:p>
            <a:pPr algn="ctr"/>
            <a:r>
              <a:rPr lang="en-MY" i="1" dirty="0" err="1"/>
              <a:t>aina</a:t>
            </a:r>
            <a:r>
              <a:rPr lang="en-MY" i="1" dirty="0"/>
              <a:t> Malik </a:t>
            </a:r>
            <a:r>
              <a:rPr lang="en-MY" i="1" dirty="0" err="1"/>
              <a:t>wa</a:t>
            </a:r>
            <a:r>
              <a:rPr lang="en-MY" i="1" dirty="0"/>
              <a:t> </a:t>
            </a:r>
            <a:r>
              <a:rPr lang="en-MY" i="1" dirty="0" err="1"/>
              <a:t>aina</a:t>
            </a:r>
            <a:r>
              <a:rPr lang="en-MY" i="1" dirty="0"/>
              <a:t> </a:t>
            </a:r>
            <a:r>
              <a:rPr lang="en-MY" i="1" dirty="0" err="1"/>
              <a:t>ils</a:t>
            </a:r>
            <a:r>
              <a:rPr lang="en-US" i="1" dirty="0"/>
              <a:t>ā</a:t>
            </a:r>
            <a:r>
              <a:rPr lang="en-MY" i="1" dirty="0"/>
              <a:t>?</a:t>
            </a:r>
          </a:p>
          <a:p>
            <a:pPr algn="ctr"/>
            <a:r>
              <a:rPr lang="en-MY" dirty="0"/>
              <a:t>(1) Where is Malik and where is Elsa?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90128" y="5664082"/>
            <a:ext cx="143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Meeting chairman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7600" y="1276290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MEETING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77" y="3840892"/>
            <a:ext cx="641223" cy="25146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75203"/>
            <a:ext cx="1200792" cy="2582348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576461" y="6042909"/>
            <a:ext cx="1090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Nadira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102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992" y="4876800"/>
            <a:ext cx="1390008" cy="169483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543800" y="6096000"/>
            <a:ext cx="990600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Alphabet </a:t>
            </a:r>
            <a:r>
              <a:rPr lang="en-US" dirty="0"/>
              <a:t>(</a:t>
            </a:r>
            <a:r>
              <a:rPr lang="en-US" sz="2400" i="1" dirty="0"/>
              <a:t>al-</a:t>
            </a:r>
            <a:r>
              <a:rPr lang="en-US" sz="2400" i="1" u="sng" dirty="0" err="1"/>
              <a:t>h</a:t>
            </a:r>
            <a:r>
              <a:rPr lang="en-US" sz="2400" i="1" dirty="0" err="1"/>
              <a:t>urūf</a:t>
            </a:r>
            <a:r>
              <a:rPr lang="en-US" sz="2400" i="1" dirty="0"/>
              <a:t>  </a:t>
            </a:r>
            <a:r>
              <a:rPr lang="ar-SA" sz="2400" dirty="0"/>
              <a:t>اَلْحُرُوْفُ</a:t>
            </a:r>
            <a:r>
              <a:rPr lang="en-US" dirty="0"/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153400" y="6324600"/>
            <a:ext cx="6096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77548" y="210165"/>
            <a:ext cx="18790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000" b="1" dirty="0">
                <a:solidFill>
                  <a:srgbClr val="C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ف   ق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143000"/>
            <a:ext cx="8686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</a:t>
            </a:r>
            <a:r>
              <a:rPr lang="ar-SA" sz="2000" dirty="0"/>
              <a:t>ب ت ث</a:t>
            </a:r>
            <a:r>
              <a:rPr lang="en-US" dirty="0"/>
              <a:t>) have same shape when you write them but their dots are not the same to </a:t>
            </a:r>
            <a:r>
              <a:rPr lang="en-US" dirty="0" err="1"/>
              <a:t>differenciate</a:t>
            </a:r>
            <a:r>
              <a:rPr lang="en-US" dirty="0"/>
              <a:t> each of them. The letter (</a:t>
            </a:r>
            <a:r>
              <a:rPr lang="ar-SA" sz="2000" dirty="0"/>
              <a:t>ت</a:t>
            </a:r>
            <a:r>
              <a:rPr lang="en-US" dirty="0"/>
              <a:t>) also has other shape when located at the end of words which is like this (</a:t>
            </a:r>
            <a:r>
              <a:rPr lang="ar-SA" sz="2000" dirty="0"/>
              <a:t>ـة</a:t>
            </a:r>
            <a:r>
              <a:rPr lang="en-US" dirty="0"/>
              <a:t>) or this (</a:t>
            </a:r>
            <a:r>
              <a:rPr lang="ar-SA" sz="2000" dirty="0"/>
              <a:t>ة</a:t>
            </a:r>
            <a:r>
              <a:rPr lang="en-US" dirty="0"/>
              <a:t>) and normally this shape is used to indicate feminine words or </a:t>
            </a:r>
            <a:r>
              <a:rPr lang="en-US" i="1" dirty="0" err="1"/>
              <a:t>muannath</a:t>
            </a:r>
            <a:r>
              <a:rPr lang="en-US" dirty="0"/>
              <a:t> (</a:t>
            </a:r>
            <a:r>
              <a:rPr lang="ar-SA" sz="2000" dirty="0"/>
              <a:t>مُؤَنَّثٌ</a:t>
            </a:r>
            <a:r>
              <a:rPr lang="en-US" dirty="0"/>
              <a:t>).</a:t>
            </a:r>
          </a:p>
          <a:p>
            <a:r>
              <a:rPr lang="en-US" dirty="0"/>
              <a:t>Find the letter (</a:t>
            </a:r>
            <a:r>
              <a:rPr lang="ar-SA" dirty="0"/>
              <a:t> ب </a:t>
            </a:r>
            <a:r>
              <a:rPr lang="en-US" dirty="0"/>
              <a:t>) within the words below and write the words nicely.</a:t>
            </a:r>
          </a:p>
          <a:p>
            <a:r>
              <a:rPr lang="ar-SA" sz="2000" dirty="0"/>
              <a:t>بَابٌ            ثَمَانِيَةٌ               صَبَاحًا</a:t>
            </a:r>
            <a:endParaRPr lang="en-US" sz="2000" dirty="0"/>
          </a:p>
          <a:p>
            <a:r>
              <a:rPr lang="en-US" i="1" dirty="0" err="1"/>
              <a:t>sabāhan</a:t>
            </a:r>
            <a:r>
              <a:rPr lang="en-US" i="1" dirty="0"/>
              <a:t>         </a:t>
            </a:r>
            <a:r>
              <a:rPr lang="en-US" i="1" dirty="0" err="1"/>
              <a:t>thamāniyah</a:t>
            </a:r>
            <a:r>
              <a:rPr lang="en-US" i="1" dirty="0"/>
              <a:t>         ism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pagi</a:t>
            </a:r>
            <a:r>
              <a:rPr lang="en-US" dirty="0"/>
              <a:t>)                (</a:t>
            </a:r>
            <a:r>
              <a:rPr lang="en-US" dirty="0" err="1"/>
              <a:t>lapan</a:t>
            </a:r>
            <a:r>
              <a:rPr lang="en-US" dirty="0"/>
              <a:t>)           (</a:t>
            </a:r>
            <a:r>
              <a:rPr lang="en-US" dirty="0" err="1"/>
              <a:t>nama</a:t>
            </a:r>
            <a:r>
              <a:rPr lang="en-US" dirty="0"/>
              <a:t>)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Find the letter (</a:t>
            </a:r>
            <a:r>
              <a:rPr lang="ar-SA" dirty="0"/>
              <a:t>ت </a:t>
            </a:r>
            <a:r>
              <a:rPr lang="en-US" dirty="0"/>
              <a:t>) within the words below and write the words nicely.</a:t>
            </a:r>
          </a:p>
          <a:p>
            <a:r>
              <a:rPr lang="ar-SA" sz="2000" dirty="0"/>
              <a:t>وِلَايَةٌ          بُوْمَةٌ          حُلْوٌ</a:t>
            </a:r>
            <a:endParaRPr lang="en-US" sz="2000" dirty="0"/>
          </a:p>
          <a:p>
            <a:r>
              <a:rPr lang="en-US" i="1" dirty="0" err="1"/>
              <a:t>hulw</a:t>
            </a:r>
            <a:r>
              <a:rPr lang="en-US" i="1" dirty="0"/>
              <a:t>             </a:t>
            </a:r>
            <a:r>
              <a:rPr lang="en-US" i="1" dirty="0" err="1"/>
              <a:t>būmah</a:t>
            </a:r>
            <a:r>
              <a:rPr lang="en-US" i="1" dirty="0"/>
              <a:t>           </a:t>
            </a:r>
            <a:r>
              <a:rPr lang="en-US" i="1" dirty="0" err="1"/>
              <a:t>wilāyah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manis</a:t>
            </a:r>
            <a:r>
              <a:rPr lang="en-US" dirty="0"/>
              <a:t>)  (</a:t>
            </a:r>
            <a:r>
              <a:rPr lang="en-US" dirty="0" err="1"/>
              <a:t>burung</a:t>
            </a:r>
            <a:r>
              <a:rPr lang="en-US" dirty="0"/>
              <a:t> </a:t>
            </a:r>
            <a:r>
              <a:rPr lang="en-US" dirty="0" err="1"/>
              <a:t>hantu</a:t>
            </a:r>
            <a:r>
              <a:rPr lang="en-US" dirty="0"/>
              <a:t>)    (</a:t>
            </a:r>
            <a:r>
              <a:rPr lang="en-US" dirty="0" err="1"/>
              <a:t>wilayah</a:t>
            </a:r>
            <a:r>
              <a:rPr lang="en-US" dirty="0"/>
              <a:t>)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Find the letter (</a:t>
            </a:r>
            <a:r>
              <a:rPr lang="ar-SA" dirty="0"/>
              <a:t>ث </a:t>
            </a:r>
            <a:r>
              <a:rPr lang="en-US" dirty="0"/>
              <a:t>) within the words below and write the words nicely.</a:t>
            </a:r>
          </a:p>
          <a:p>
            <a:r>
              <a:rPr lang="ar-SA" sz="2000" dirty="0"/>
              <a:t>يَذْهَبُ          جَمِيْلَةٌ          كِتَابِيْ</a:t>
            </a:r>
            <a:endParaRPr lang="en-US" sz="2000" dirty="0"/>
          </a:p>
          <a:p>
            <a:r>
              <a:rPr lang="en-US" i="1" dirty="0" err="1"/>
              <a:t>kitābī</a:t>
            </a:r>
            <a:r>
              <a:rPr lang="en-US" i="1" dirty="0"/>
              <a:t>              </a:t>
            </a:r>
            <a:r>
              <a:rPr lang="en-US" i="1" dirty="0" err="1"/>
              <a:t>jamīlah</a:t>
            </a:r>
            <a:r>
              <a:rPr lang="en-US" i="1" dirty="0"/>
              <a:t>            </a:t>
            </a:r>
            <a:r>
              <a:rPr lang="en-US" i="1" dirty="0" err="1"/>
              <a:t>yadhhab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saya</a:t>
            </a:r>
            <a:r>
              <a:rPr lang="en-US" dirty="0"/>
              <a:t>)   (</a:t>
            </a:r>
            <a:r>
              <a:rPr lang="en-US" dirty="0" err="1"/>
              <a:t>cantik</a:t>
            </a:r>
            <a:r>
              <a:rPr lang="en-US" dirty="0"/>
              <a:t>)           (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pergi</a:t>
            </a:r>
            <a:r>
              <a:rPr lang="en-US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6495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7543800" y="6096000"/>
            <a:ext cx="990600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Exercises </a:t>
            </a:r>
            <a:r>
              <a:rPr lang="en-US" dirty="0"/>
              <a:t>(</a:t>
            </a:r>
            <a:r>
              <a:rPr lang="en-US" sz="2400" i="1" dirty="0"/>
              <a:t>at-</a:t>
            </a:r>
            <a:r>
              <a:rPr lang="en-US" sz="2400" i="1" dirty="0" err="1"/>
              <a:t>tadrībāt</a:t>
            </a:r>
            <a:r>
              <a:rPr lang="en-US" b="1" i="1" dirty="0"/>
              <a:t>  </a:t>
            </a:r>
            <a:r>
              <a:rPr lang="ar-SA" dirty="0"/>
              <a:t>التَّدْرِيْبَاتُ</a:t>
            </a:r>
            <a:r>
              <a:rPr lang="en-US" dirty="0"/>
              <a:t>)</a:t>
            </a:r>
          </a:p>
        </p:txBody>
      </p:sp>
      <p:sp>
        <p:nvSpPr>
          <p:cNvPr id="8" name="Oval 7"/>
          <p:cNvSpPr/>
          <p:nvPr/>
        </p:nvSpPr>
        <p:spPr>
          <a:xfrm>
            <a:off x="8153400" y="6324600"/>
            <a:ext cx="6096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01311\Desktop\6ip6px6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6287" y="5305425"/>
            <a:ext cx="2017713" cy="155257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423271" y="1214735"/>
            <a:ext cx="8297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COMPREHENSION    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SPEAK &amp; WRITE        GRAMMAR</a:t>
            </a:r>
            <a:endParaRPr lang="en-US" sz="24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5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330452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8" name="ISPRING_QUIZ_SHAPE2"/>
          <p:cNvSpPr txBox="1"/>
          <p:nvPr/>
        </p:nvSpPr>
        <p:spPr>
          <a:xfrm>
            <a:off x="548640" y="480060"/>
            <a:ext cx="8046720" cy="630942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500" b="1">
                <a:solidFill>
                  <a:srgbClr val="FF9023"/>
                </a:solidFill>
                <a:effectLst/>
                <a:latin typeface="Tahoma" panose="020B0604030504040204" pitchFamily="34" charset="0"/>
              </a:rPr>
              <a:t>Quiz</a:t>
            </a:r>
          </a:p>
        </p:txBody>
      </p:sp>
      <p:sp>
        <p:nvSpPr>
          <p:cNvPr id="19" name="ISPRING_QUIZ_SHAPE3"/>
          <p:cNvSpPr txBox="1"/>
          <p:nvPr/>
        </p:nvSpPr>
        <p:spPr>
          <a:xfrm>
            <a:off x="548640" y="5966460"/>
            <a:ext cx="8046720" cy="30777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1400">
                <a:solidFill>
                  <a:srgbClr val="323232"/>
                </a:solidFill>
                <a:effectLst/>
                <a:latin typeface="Tahoma" panose="020B0604030504040204" pitchFamily="34" charset="0"/>
              </a:rPr>
              <a:t>Click the      </a:t>
            </a:r>
            <a:r>
              <a:rPr lang="en-US" sz="1400" b="1">
                <a:solidFill>
                  <a:srgbClr val="323232"/>
                </a:solidFill>
                <a:effectLst/>
                <a:latin typeface="Tahoma" panose="020B0604030504040204" pitchFamily="34" charset="0"/>
              </a:rPr>
              <a:t>Quiz</a:t>
            </a:r>
            <a:r>
              <a:rPr lang="en-US" sz="1400">
                <a:solidFill>
                  <a:srgbClr val="323232"/>
                </a:solidFill>
                <a:effectLst/>
                <a:latin typeface="Tahoma" panose="020B0604030504040204" pitchFamily="34" charset="0"/>
              </a:rPr>
              <a:t> button to edit this quiz</a:t>
            </a:r>
          </a:p>
        </p:txBody>
      </p:sp>
      <p:pic>
        <p:nvPicPr>
          <p:cNvPr id="20" name="ISPRING_QUIZ_SHAPE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37" y="6012180"/>
            <a:ext cx="213360" cy="21336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7543800" y="6096000"/>
            <a:ext cx="990600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Home Work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sz="2400" i="1" dirty="0">
                <a:solidFill>
                  <a:schemeClr val="tx1"/>
                </a:solidFill>
              </a:rPr>
              <a:t>al-</a:t>
            </a:r>
            <a:r>
              <a:rPr lang="en-US" sz="2400" i="1" dirty="0" err="1">
                <a:solidFill>
                  <a:schemeClr val="tx1"/>
                </a:solidFill>
              </a:rPr>
              <a:t>w</a:t>
            </a:r>
            <a:r>
              <a:rPr lang="en-US" sz="2700" i="1" dirty="0" err="1"/>
              <a:t>ājib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al-</a:t>
            </a:r>
            <a:r>
              <a:rPr lang="en-US" sz="2400" i="1" dirty="0" err="1">
                <a:solidFill>
                  <a:schemeClr val="tx1"/>
                </a:solidFill>
              </a:rPr>
              <a:t>manzili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ar-SA" dirty="0">
                <a:solidFill>
                  <a:schemeClr val="tx1"/>
                </a:solidFill>
              </a:rPr>
              <a:t>اَلْوَاجِبُ الْمَنْزِلِيُّ 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153400" y="6324600"/>
            <a:ext cx="6096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01311\Desktop\6ip6px6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6287" y="5305425"/>
            <a:ext cx="2017713" cy="1552575"/>
          </a:xfrm>
          <a:prstGeom prst="rect">
            <a:avLst/>
          </a:prstGeom>
          <a:noFill/>
        </p:spPr>
      </p:pic>
      <p:sp>
        <p:nvSpPr>
          <p:cNvPr id="10" name="ISPRING_INTERACTION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SPRING_INTERACTION_SHAPE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330452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INTERACTION_SHAPE2"/>
          <p:cNvSpPr txBox="1"/>
          <p:nvPr/>
        </p:nvSpPr>
        <p:spPr>
          <a:xfrm>
            <a:off x="548640" y="480060"/>
            <a:ext cx="8046720" cy="630942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500" b="1">
                <a:solidFill>
                  <a:srgbClr val="54C4E0"/>
                </a:solidFill>
                <a:effectLst/>
                <a:latin typeface="Tahoma" panose="020B0604030504040204" pitchFamily="34" charset="0"/>
              </a:rPr>
              <a:t>Book Interaction</a:t>
            </a:r>
          </a:p>
        </p:txBody>
      </p:sp>
      <p:sp>
        <p:nvSpPr>
          <p:cNvPr id="13" name="ISPRING_INTERACTION_SHAPE3"/>
          <p:cNvSpPr txBox="1"/>
          <p:nvPr/>
        </p:nvSpPr>
        <p:spPr>
          <a:xfrm>
            <a:off x="548640" y="5966460"/>
            <a:ext cx="8046720" cy="30777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1400">
                <a:solidFill>
                  <a:srgbClr val="323232"/>
                </a:solidFill>
                <a:effectLst/>
                <a:latin typeface="Tahoma" panose="020B0604030504040204" pitchFamily="34" charset="0"/>
              </a:rPr>
              <a:t>Click the      </a:t>
            </a:r>
            <a:r>
              <a:rPr lang="en-US" sz="1400" b="1">
                <a:solidFill>
                  <a:srgbClr val="323232"/>
                </a:solidFill>
                <a:effectLst/>
                <a:latin typeface="Tahoma" panose="020B0604030504040204" pitchFamily="34" charset="0"/>
              </a:rPr>
              <a:t>Interaction</a:t>
            </a:r>
            <a:r>
              <a:rPr lang="en-US" sz="1400">
                <a:solidFill>
                  <a:srgbClr val="323232"/>
                </a:solidFill>
                <a:effectLst/>
                <a:latin typeface="Tahoma" panose="020B0604030504040204" pitchFamily="34" charset="0"/>
              </a:rPr>
              <a:t> button to edit this interaction</a:t>
            </a:r>
          </a:p>
        </p:txBody>
      </p:sp>
      <p:pic>
        <p:nvPicPr>
          <p:cNvPr id="14" name="ISPRING_INTERACTION_SHAPE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79" y="6012180"/>
            <a:ext cx="213360" cy="21336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53992" y="4876800"/>
            <a:ext cx="1390008" cy="169483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543800" y="6096000"/>
            <a:ext cx="990600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Revision Video </a:t>
            </a:r>
            <a:r>
              <a:rPr lang="en-US" dirty="0"/>
              <a:t>(</a:t>
            </a:r>
            <a:r>
              <a:rPr lang="en-US" sz="2700" i="1" dirty="0" err="1"/>
              <a:t>fīdiyū</a:t>
            </a:r>
            <a:r>
              <a:rPr lang="en-US" sz="2700" i="1" dirty="0"/>
              <a:t> al-</a:t>
            </a:r>
            <a:r>
              <a:rPr lang="en-US" sz="2700" i="1" dirty="0" err="1"/>
              <a:t>murāja‘ah</a:t>
            </a:r>
            <a:r>
              <a:rPr lang="en-US" sz="2700" b="1" i="1" dirty="0"/>
              <a:t>  </a:t>
            </a:r>
            <a:r>
              <a:rPr lang="ar-SA" sz="3600" dirty="0"/>
              <a:t>فِيْدِيُو</a:t>
            </a:r>
            <a:r>
              <a:rPr lang="ar-SA" sz="3600" b="1" i="1" dirty="0"/>
              <a:t> </a:t>
            </a:r>
            <a:r>
              <a:rPr lang="ar-SA" sz="3600" dirty="0"/>
              <a:t>اَلْمُرَاجَعَةُ</a:t>
            </a:r>
            <a:r>
              <a:rPr lang="en-US" dirty="0"/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Lesson 9 Say it in Arabic- Interrogation Particles (1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80088" y="1316038"/>
            <a:ext cx="2687637" cy="2016125"/>
          </a:xfrm>
        </p:spPr>
      </p:pic>
      <p:sp>
        <p:nvSpPr>
          <p:cNvPr id="8" name="Oval 7"/>
          <p:cNvSpPr/>
          <p:nvPr/>
        </p:nvSpPr>
        <p:spPr>
          <a:xfrm>
            <a:off x="8153400" y="6324600"/>
            <a:ext cx="6096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61722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YouTube channel ‘</a:t>
            </a:r>
            <a:r>
              <a:rPr lang="en-US" dirty="0" err="1"/>
              <a:t>Nour</a:t>
            </a:r>
            <a:r>
              <a:rPr lang="en-US" dirty="0"/>
              <a:t> </a:t>
            </a:r>
            <a:r>
              <a:rPr lang="en-US" dirty="0" err="1"/>
              <a:t>Koudmani</a:t>
            </a:r>
            <a:r>
              <a:rPr lang="en-US" dirty="0"/>
              <a:t>’ &amp; </a:t>
            </a:r>
            <a:r>
              <a:rPr lang="en-US" dirty="0" err="1"/>
              <a:t>MyDubai</a:t>
            </a:r>
            <a:r>
              <a:rPr lang="en-US" dirty="0"/>
              <a:t> </a:t>
            </a:r>
            <a:r>
              <a:rPr lang="en-US" dirty="0" err="1"/>
              <a:t>MyCity</a:t>
            </a:r>
            <a:r>
              <a:rPr lang="en-US" dirty="0"/>
              <a:t>‘.</a:t>
            </a:r>
          </a:p>
        </p:txBody>
      </p:sp>
      <p:pic>
        <p:nvPicPr>
          <p:cNvPr id="11" name="Lesson 9c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28599" y="2482577"/>
            <a:ext cx="5475595" cy="30800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53992" y="4876800"/>
            <a:ext cx="1390008" cy="169483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543800" y="6096000"/>
            <a:ext cx="990600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272"/>
            <a:ext cx="8229600" cy="8845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LESSON 9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- MEETING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2212524"/>
              </p:ext>
            </p:extLst>
          </p:nvPr>
        </p:nvGraphicFramePr>
        <p:xfrm>
          <a:off x="304800" y="2057400"/>
          <a:ext cx="7119257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Oval 7"/>
          <p:cNvSpPr/>
          <p:nvPr/>
        </p:nvSpPr>
        <p:spPr>
          <a:xfrm>
            <a:off x="8153400" y="6324600"/>
            <a:ext cx="6096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57" y="1249072"/>
            <a:ext cx="1393972" cy="2713328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429000" y="1219200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al-</a:t>
            </a:r>
            <a:r>
              <a:rPr lang="en-US" b="1" i="1" dirty="0" err="1"/>
              <a:t>ijtimā</a:t>
            </a:r>
            <a:r>
              <a:rPr lang="en-US" b="1" i="1" dirty="0"/>
              <a:t>’      </a:t>
            </a:r>
            <a:r>
              <a:rPr lang="ar-SA" sz="3600" b="1" dirty="0"/>
              <a:t>اَلْاِجْتِمَاعُ </a:t>
            </a:r>
            <a:endParaRPr lang="en-US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BF2D82A-F7CC-4729-9F45-EEEC586D5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BF2D82A-F7CC-4729-9F45-EEEC586D5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BF2D82A-F7CC-4729-9F45-EEEC586D5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BF2D82A-F7CC-4729-9F45-EEEC586D5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BF2D82A-F7CC-4729-9F45-EEEC586D5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063C5DE-3EFC-4ED1-9993-4DAF52D15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063C5DE-3EFC-4ED1-9993-4DAF52D15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063C5DE-3EFC-4ED1-9993-4DAF52D15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063C5DE-3EFC-4ED1-9993-4DAF52D15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063C5DE-3EFC-4ED1-9993-4DAF52D15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52A2DE7-3BFA-4768-AAE3-904573EED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52A2DE7-3BFA-4768-AAE3-904573EED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52A2DE7-3BFA-4768-AAE3-904573EED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52A2DE7-3BFA-4768-AAE3-904573EED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52A2DE7-3BFA-4768-AAE3-904573EED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F77637F-7FAF-481B-A441-BED0EC7BE4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F77637F-7FAF-481B-A441-BED0EC7BE4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F77637F-7FAF-481B-A441-BED0EC7BE4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F77637F-7FAF-481B-A441-BED0EC7BE4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F77637F-7FAF-481B-A441-BED0EC7BE4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EC06B94-A566-49EA-BFEB-23A0BF764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EC06B94-A566-49EA-BFEB-23A0BF764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EC06B94-A566-49EA-BFEB-23A0BF764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EC06B94-A566-49EA-BFEB-23A0BF764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EC06B94-A566-49EA-BFEB-23A0BF764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B7DDEC9-B0A8-4684-BEA6-9DB5D886C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B7DDEC9-B0A8-4684-BEA6-9DB5D886C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B7DDEC9-B0A8-4684-BEA6-9DB5D886C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B7DDEC9-B0A8-4684-BEA6-9DB5D886C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B7DDEC9-B0A8-4684-BEA6-9DB5D886C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81FAC57-6BD1-4CD1-A417-4325A8DFF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81FAC57-6BD1-4CD1-A417-4325A8DFF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81FAC57-6BD1-4CD1-A417-4325A8DFF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81FAC57-6BD1-4CD1-A417-4325A8DFF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81FAC57-6BD1-4CD1-A417-4325A8DFF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74437AC-8F23-401A-B193-A4EDFD904B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74437AC-8F23-401A-B193-A4EDFD904B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74437AC-8F23-401A-B193-A4EDFD904B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74437AC-8F23-401A-B193-A4EDFD904B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74437AC-8F23-401A-B193-A4EDFD904B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5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2F61995-5ECD-4D18-B346-F3B92507B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2F61995-5ECD-4D18-B346-F3B92507B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2F61995-5ECD-4D18-B346-F3B92507B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2F61995-5ECD-4D18-B346-F3B92507B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2F61995-5ECD-4D18-B346-F3B92507B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53992" y="4876800"/>
            <a:ext cx="1390008" cy="169483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543800" y="6096000"/>
            <a:ext cx="990600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Phrases </a:t>
            </a:r>
            <a:r>
              <a:rPr lang="en-US" dirty="0"/>
              <a:t>(</a:t>
            </a:r>
            <a:r>
              <a:rPr lang="en-US" sz="2400" i="1" dirty="0"/>
              <a:t>al-‘</a:t>
            </a:r>
            <a:r>
              <a:rPr lang="en-US" sz="2400" i="1" dirty="0" err="1"/>
              <a:t>ibārāt</a:t>
            </a:r>
            <a:r>
              <a:rPr lang="en-US" sz="2400" i="1" dirty="0"/>
              <a:t>  </a:t>
            </a:r>
            <a:r>
              <a:rPr lang="ar-SA" dirty="0"/>
              <a:t>اَلْعِبَارَاتُ</a:t>
            </a:r>
            <a:r>
              <a:rPr lang="en-US" dirty="0"/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153400" y="6324600"/>
            <a:ext cx="6096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8598" y="1371600"/>
          <a:ext cx="8229601" cy="4724399"/>
        </p:xfrm>
        <a:graphic>
          <a:graphicData uri="http://schemas.openxmlformats.org/drawingml/2006/table">
            <a:tbl>
              <a:tblPr/>
              <a:tblGrid>
                <a:gridCol w="228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7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68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latin typeface="Arial"/>
                        <a:ea typeface="SimSun"/>
                        <a:cs typeface="Arial"/>
                      </a:endParaRPr>
                    </a:p>
                  </a:txBody>
                  <a:tcPr marL="68239" marR="6823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SimSun"/>
                          <a:cs typeface="Arial"/>
                        </a:rPr>
                        <a:t>PRONUNCIATION</a:t>
                      </a:r>
                      <a:endParaRPr lang="en-US" sz="2400" dirty="0">
                        <a:latin typeface="Calibri"/>
                        <a:ea typeface="MS Mincho"/>
                        <a:cs typeface="Arial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SimSun"/>
                          <a:cs typeface="Arial"/>
                        </a:rPr>
                        <a:t>ARABIC PHRASES</a:t>
                      </a:r>
                      <a:endParaRPr lang="en-US" sz="2400">
                        <a:latin typeface="Calibri"/>
                        <a:ea typeface="MS Mincho"/>
                        <a:cs typeface="Arial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SimSun"/>
                          <a:cs typeface="Arial"/>
                        </a:rPr>
                        <a:t>Can I come in?</a:t>
                      </a:r>
                      <a:endParaRPr lang="en-US" sz="2400">
                        <a:latin typeface="Calibri"/>
                        <a:ea typeface="MS Mincho"/>
                        <a:cs typeface="Arial"/>
                      </a:endParaRPr>
                    </a:p>
                  </a:txBody>
                  <a:tcPr marL="68239" marR="6823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>
                          <a:latin typeface="Arial"/>
                          <a:ea typeface="SimSun"/>
                          <a:cs typeface="Arial"/>
                        </a:rPr>
                        <a:t>hal yumkin an </a:t>
                      </a:r>
                      <a:r>
                        <a:rPr lang="en-US" sz="2400" b="1" i="1">
                          <a:latin typeface="Arial"/>
                          <a:ea typeface="SimSun"/>
                          <a:cs typeface="Arial"/>
                        </a:rPr>
                        <a:t>a</a:t>
                      </a:r>
                      <a:r>
                        <a:rPr lang="en-US" sz="2400" i="1">
                          <a:latin typeface="Arial"/>
                          <a:ea typeface="SimSun"/>
                          <a:cs typeface="Arial"/>
                        </a:rPr>
                        <a:t>d</a:t>
                      </a:r>
                      <a:r>
                        <a:rPr lang="en-US" sz="2400" i="1" u="sng">
                          <a:latin typeface="Arial"/>
                          <a:ea typeface="SimSun"/>
                          <a:cs typeface="Arial"/>
                        </a:rPr>
                        <a:t>kh</a:t>
                      </a:r>
                      <a:r>
                        <a:rPr lang="en-US" sz="2400" i="1">
                          <a:latin typeface="Arial"/>
                          <a:ea typeface="SimSun"/>
                          <a:cs typeface="Arial"/>
                        </a:rPr>
                        <a:t>ul?</a:t>
                      </a:r>
                      <a:endParaRPr lang="en-US" sz="2400">
                        <a:latin typeface="Calibri"/>
                        <a:ea typeface="MS Mincho"/>
                        <a:cs typeface="Arial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dirty="0">
                          <a:latin typeface="Calibri"/>
                          <a:ea typeface="SimSun"/>
                          <a:cs typeface="Arial"/>
                        </a:rPr>
                        <a:t>هَلْ </a:t>
                      </a:r>
                      <a:r>
                        <a:rPr lang="ar-SA" sz="3200" b="1" dirty="0">
                          <a:latin typeface="Calibri"/>
                          <a:ea typeface="SimSun"/>
                          <a:cs typeface="Arial"/>
                        </a:rPr>
                        <a:t>يُمْكِنُ</a:t>
                      </a:r>
                      <a:r>
                        <a:rPr lang="ar-SA" sz="3200" dirty="0">
                          <a:latin typeface="Calibri"/>
                          <a:ea typeface="SimSun"/>
                          <a:cs typeface="Arial"/>
                        </a:rPr>
                        <a:t> أَنْ أَدْخُلَ؟</a:t>
                      </a:r>
                      <a:endParaRPr lang="en-US" sz="3200" dirty="0">
                        <a:latin typeface="Calibri"/>
                        <a:ea typeface="MS Mincho"/>
                        <a:cs typeface="Arial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SimSun"/>
                          <a:cs typeface="Arial"/>
                        </a:rPr>
                        <a:t>Yes, you can come in.</a:t>
                      </a:r>
                      <a:endParaRPr lang="en-US" sz="2400">
                        <a:latin typeface="Calibri"/>
                        <a:ea typeface="MS Mincho"/>
                        <a:cs typeface="Arial"/>
                      </a:endParaRPr>
                    </a:p>
                  </a:txBody>
                  <a:tcPr marL="68239" marR="6823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>
                          <a:latin typeface="Arial"/>
                          <a:ea typeface="SimSun"/>
                          <a:cs typeface="Arial"/>
                        </a:rPr>
                        <a:t>na’am, yumkin an </a:t>
                      </a:r>
                      <a:r>
                        <a:rPr lang="en-US" sz="2400" b="1" i="1">
                          <a:latin typeface="Arial"/>
                          <a:ea typeface="SimSun"/>
                          <a:cs typeface="Arial"/>
                        </a:rPr>
                        <a:t>ta</a:t>
                      </a:r>
                      <a:r>
                        <a:rPr lang="en-US" sz="2400" i="1">
                          <a:latin typeface="Arial"/>
                          <a:ea typeface="SimSun"/>
                          <a:cs typeface="Arial"/>
                        </a:rPr>
                        <a:t>d</a:t>
                      </a:r>
                      <a:r>
                        <a:rPr lang="en-US" sz="2400" i="1" u="sng">
                          <a:latin typeface="Arial"/>
                          <a:ea typeface="SimSun"/>
                          <a:cs typeface="Arial"/>
                        </a:rPr>
                        <a:t>kh</a:t>
                      </a:r>
                      <a:r>
                        <a:rPr lang="en-US" sz="2400" i="1">
                          <a:latin typeface="Arial"/>
                          <a:ea typeface="SimSun"/>
                          <a:cs typeface="Arial"/>
                        </a:rPr>
                        <a:t>ul</a:t>
                      </a:r>
                      <a:endParaRPr lang="en-US" sz="2400">
                        <a:latin typeface="Calibri"/>
                        <a:ea typeface="MS Mincho"/>
                        <a:cs typeface="Arial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dirty="0">
                          <a:latin typeface="Calibri"/>
                          <a:ea typeface="SimSun"/>
                          <a:cs typeface="Arial"/>
                        </a:rPr>
                        <a:t>نَعَمْ، </a:t>
                      </a:r>
                      <a:r>
                        <a:rPr lang="ar-SA" sz="3200" b="1" dirty="0">
                          <a:latin typeface="Calibri"/>
                          <a:ea typeface="SimSun"/>
                          <a:cs typeface="Arial"/>
                        </a:rPr>
                        <a:t>يُمْكِنُ</a:t>
                      </a:r>
                      <a:r>
                        <a:rPr lang="ar-SA" sz="3200" dirty="0">
                          <a:latin typeface="Calibri"/>
                          <a:ea typeface="SimSun"/>
                          <a:cs typeface="Arial"/>
                        </a:rPr>
                        <a:t> أَنْ تَدْخُلَ</a:t>
                      </a:r>
                      <a:endParaRPr lang="en-US" sz="3200" dirty="0">
                        <a:latin typeface="Calibri"/>
                        <a:ea typeface="MS Mincho"/>
                        <a:cs typeface="Arial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36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SimSun"/>
                          <a:cs typeface="Arial"/>
                        </a:rPr>
                        <a:t>Where can I buy the new cloth? </a:t>
                      </a:r>
                      <a:endParaRPr lang="en-US" sz="2400">
                        <a:latin typeface="Calibri"/>
                        <a:ea typeface="MS Mincho"/>
                        <a:cs typeface="Arial"/>
                      </a:endParaRPr>
                    </a:p>
                  </a:txBody>
                  <a:tcPr marL="68239" marR="6823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>
                          <a:latin typeface="Arial"/>
                          <a:ea typeface="SimSun"/>
                          <a:cs typeface="Arial"/>
                        </a:rPr>
                        <a:t>aina yumkin an </a:t>
                      </a:r>
                      <a:r>
                        <a:rPr lang="en-US" sz="2400" b="1" i="1">
                          <a:latin typeface="Arial"/>
                          <a:ea typeface="SimSun"/>
                          <a:cs typeface="Arial"/>
                        </a:rPr>
                        <a:t>a</a:t>
                      </a:r>
                      <a:r>
                        <a:rPr lang="en-US" sz="2400" i="1" u="sng">
                          <a:latin typeface="Arial"/>
                          <a:ea typeface="SimSun"/>
                          <a:cs typeface="Arial"/>
                        </a:rPr>
                        <a:t>sh</a:t>
                      </a:r>
                      <a:r>
                        <a:rPr lang="en-US" sz="2400" i="1">
                          <a:latin typeface="Arial"/>
                          <a:ea typeface="SimSun"/>
                          <a:cs typeface="Arial"/>
                        </a:rPr>
                        <a:t>tarī a</a:t>
                      </a:r>
                      <a:r>
                        <a:rPr lang="en-US" sz="2400" i="1" u="sng">
                          <a:latin typeface="Arial"/>
                          <a:ea typeface="SimSun"/>
                          <a:cs typeface="Arial"/>
                        </a:rPr>
                        <a:t>th</a:t>
                      </a:r>
                      <a:r>
                        <a:rPr lang="en-US" sz="2400" i="1">
                          <a:latin typeface="Arial"/>
                          <a:ea typeface="SimSun"/>
                          <a:cs typeface="Arial"/>
                        </a:rPr>
                        <a:t>-</a:t>
                      </a:r>
                      <a:r>
                        <a:rPr lang="en-US" sz="2400" i="1" u="sng">
                          <a:latin typeface="Arial"/>
                          <a:ea typeface="SimSun"/>
                          <a:cs typeface="Arial"/>
                        </a:rPr>
                        <a:t>th</a:t>
                      </a:r>
                      <a:r>
                        <a:rPr lang="en-US" sz="2400" i="1">
                          <a:latin typeface="Arial"/>
                          <a:ea typeface="SimSun"/>
                          <a:cs typeface="Arial"/>
                        </a:rPr>
                        <a:t>aub al-jadīd</a:t>
                      </a:r>
                      <a:endParaRPr lang="en-US" sz="2400">
                        <a:latin typeface="Calibri"/>
                        <a:ea typeface="MS Mincho"/>
                        <a:cs typeface="Arial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dirty="0">
                          <a:latin typeface="Calibri"/>
                          <a:ea typeface="SimSun"/>
                          <a:cs typeface="Arial"/>
                        </a:rPr>
                        <a:t>أَيْنَ </a:t>
                      </a:r>
                      <a:r>
                        <a:rPr lang="ar-SA" sz="3200" b="1" dirty="0">
                          <a:latin typeface="Calibri"/>
                          <a:ea typeface="SimSun"/>
                          <a:cs typeface="Arial"/>
                        </a:rPr>
                        <a:t>يُمْكِنُ</a:t>
                      </a:r>
                      <a:r>
                        <a:rPr lang="ar-SA" sz="3200" dirty="0">
                          <a:latin typeface="Calibri"/>
                          <a:ea typeface="SimSun"/>
                          <a:cs typeface="Arial"/>
                        </a:rPr>
                        <a:t> أَنْ أَشْتَرِيَ الثَّوْبَ الْجَدِيْدَ؟</a:t>
                      </a:r>
                      <a:endParaRPr lang="en-US" sz="3200" dirty="0">
                        <a:latin typeface="Calibri"/>
                        <a:ea typeface="MS Mincho"/>
                        <a:cs typeface="Arial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7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SimSun"/>
                          <a:cs typeface="Arial"/>
                        </a:rPr>
                        <a:t>You can buy it there.</a:t>
                      </a:r>
                      <a:endParaRPr lang="en-US" sz="2400">
                        <a:latin typeface="Calibri"/>
                        <a:ea typeface="MS Mincho"/>
                        <a:cs typeface="Arial"/>
                      </a:endParaRPr>
                    </a:p>
                  </a:txBody>
                  <a:tcPr marL="68239" marR="6823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>
                          <a:latin typeface="Arial"/>
                          <a:ea typeface="SimSun"/>
                          <a:cs typeface="Arial"/>
                        </a:rPr>
                        <a:t>yumkin an </a:t>
                      </a:r>
                      <a:r>
                        <a:rPr lang="en-US" sz="2400" b="1" i="1">
                          <a:latin typeface="Arial"/>
                          <a:ea typeface="SimSun"/>
                          <a:cs typeface="Arial"/>
                        </a:rPr>
                        <a:t>ta</a:t>
                      </a:r>
                      <a:r>
                        <a:rPr lang="en-US" sz="2400" i="1" u="sng">
                          <a:latin typeface="Arial"/>
                          <a:ea typeface="SimSun"/>
                          <a:cs typeface="Arial"/>
                        </a:rPr>
                        <a:t>sh</a:t>
                      </a:r>
                      <a:r>
                        <a:rPr lang="en-US" sz="2400" i="1">
                          <a:latin typeface="Arial"/>
                          <a:ea typeface="SimSun"/>
                          <a:cs typeface="Arial"/>
                        </a:rPr>
                        <a:t>tarī hunāka</a:t>
                      </a:r>
                      <a:endParaRPr lang="en-US" sz="2400">
                        <a:latin typeface="Calibri"/>
                        <a:ea typeface="MS Mincho"/>
                        <a:cs typeface="Arial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b="1" dirty="0">
                          <a:latin typeface="Calibri"/>
                          <a:ea typeface="SimSun"/>
                          <a:cs typeface="Arial"/>
                        </a:rPr>
                        <a:t>يُمْكِنُ</a:t>
                      </a:r>
                      <a:r>
                        <a:rPr lang="ar-SA" sz="3200" dirty="0">
                          <a:latin typeface="Calibri"/>
                          <a:ea typeface="SimSun"/>
                          <a:cs typeface="Arial"/>
                        </a:rPr>
                        <a:t> أَنْ تَشْتَرِيَ هُنَاكَ</a:t>
                      </a:r>
                      <a:endParaRPr lang="en-US" sz="3200" dirty="0">
                        <a:latin typeface="Calibri"/>
                        <a:ea typeface="MS Mincho"/>
                        <a:cs typeface="Arial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53992" y="4876800"/>
            <a:ext cx="1390008" cy="1694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6042909"/>
            <a:ext cx="1090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Nadira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43800" y="6096000"/>
            <a:ext cx="990600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Conversation </a:t>
            </a:r>
            <a:r>
              <a:rPr lang="en-US" dirty="0"/>
              <a:t>(</a:t>
            </a:r>
            <a:r>
              <a:rPr lang="en-US" sz="2400" i="1" dirty="0"/>
              <a:t>al-</a:t>
            </a:r>
            <a:r>
              <a:rPr lang="en-US" sz="2400" i="1" u="sng" dirty="0" err="1"/>
              <a:t>h</a:t>
            </a:r>
            <a:r>
              <a:rPr lang="en-US" sz="2400" i="1" dirty="0" err="1"/>
              <a:t>iwār</a:t>
            </a:r>
            <a:r>
              <a:rPr lang="en-US" i="1" dirty="0"/>
              <a:t> </a:t>
            </a:r>
            <a:r>
              <a:rPr lang="ar-SA" dirty="0"/>
              <a:t>الْحِوَارُ</a:t>
            </a:r>
            <a:r>
              <a:rPr lang="en-US" dirty="0"/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153400" y="6324600"/>
            <a:ext cx="6096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661781" y="1790700"/>
            <a:ext cx="3124200" cy="1676400"/>
          </a:xfrm>
          <a:prstGeom prst="wedgeRoundRectCallout">
            <a:avLst>
              <a:gd name="adj1" fmla="val -3540"/>
              <a:gd name="adj2" fmla="val 735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هُوَ يَذْهَبُ إِلَى الْإِدَارَةِ</a:t>
            </a:r>
            <a:endParaRPr lang="en-US" sz="3200" dirty="0"/>
          </a:p>
          <a:p>
            <a:pPr algn="ctr"/>
            <a:r>
              <a:rPr lang="en-MY" i="1" dirty="0" err="1"/>
              <a:t>huwa</a:t>
            </a:r>
            <a:r>
              <a:rPr lang="en-MY" i="1" dirty="0"/>
              <a:t> </a:t>
            </a:r>
            <a:r>
              <a:rPr lang="en-MY" i="1" dirty="0" err="1"/>
              <a:t>ya</a:t>
            </a:r>
            <a:r>
              <a:rPr lang="en-MY" i="1" u="sng" dirty="0" err="1"/>
              <a:t>dh</a:t>
            </a:r>
            <a:r>
              <a:rPr lang="en-MY" i="1" dirty="0" err="1"/>
              <a:t>ab</a:t>
            </a:r>
            <a:r>
              <a:rPr lang="en-MY" i="1" dirty="0"/>
              <a:t> </a:t>
            </a:r>
            <a:r>
              <a:rPr lang="en-MY" i="1" dirty="0" err="1"/>
              <a:t>ilal-idārah</a:t>
            </a:r>
            <a:endParaRPr lang="en-MY" i="1" dirty="0"/>
          </a:p>
          <a:p>
            <a:pPr algn="ctr"/>
            <a:r>
              <a:rPr lang="en-MY" dirty="0"/>
              <a:t>(2) He go to the office.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4724400" y="1905000"/>
            <a:ext cx="3200400" cy="1447800"/>
          </a:xfrm>
          <a:prstGeom prst="wedgeRoundRectCallout">
            <a:avLst>
              <a:gd name="adj1" fmla="val 2100"/>
              <a:gd name="adj2" fmla="val 95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أَيْنَ مَالِكُ يَا نَادِرَةُ؟</a:t>
            </a:r>
            <a:endParaRPr lang="en-US" sz="3200" dirty="0"/>
          </a:p>
          <a:p>
            <a:pPr algn="ctr"/>
            <a:r>
              <a:rPr lang="en-MY" i="1" dirty="0" err="1"/>
              <a:t>aina</a:t>
            </a:r>
            <a:r>
              <a:rPr lang="en-MY" i="1" dirty="0"/>
              <a:t> Malik y</a:t>
            </a:r>
            <a:r>
              <a:rPr lang="en-US" i="1" dirty="0"/>
              <a:t>ā </a:t>
            </a:r>
            <a:r>
              <a:rPr lang="en-MY" i="1" dirty="0" err="1"/>
              <a:t>Nadirah</a:t>
            </a:r>
            <a:r>
              <a:rPr lang="en-MY" i="1" dirty="0"/>
              <a:t>?</a:t>
            </a:r>
          </a:p>
          <a:p>
            <a:pPr algn="ctr"/>
            <a:r>
              <a:rPr lang="en-MY" dirty="0"/>
              <a:t>(1) Where is Malik, </a:t>
            </a:r>
            <a:r>
              <a:rPr lang="en-MY" dirty="0" err="1"/>
              <a:t>Nadira</a:t>
            </a:r>
            <a:r>
              <a:rPr lang="en-MY" dirty="0"/>
              <a:t>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64583" y="6153090"/>
            <a:ext cx="116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Susan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7600" y="1276290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MEETING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83" y="4076700"/>
            <a:ext cx="608267" cy="23622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89" y="3946954"/>
            <a:ext cx="641223" cy="25146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53992" y="4876800"/>
            <a:ext cx="1390008" cy="169483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543800" y="6096000"/>
            <a:ext cx="990600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Conversation </a:t>
            </a:r>
            <a:r>
              <a:rPr lang="en-US" dirty="0"/>
              <a:t>(</a:t>
            </a:r>
            <a:r>
              <a:rPr lang="en-US" sz="2400" i="1" dirty="0"/>
              <a:t>al-</a:t>
            </a:r>
            <a:r>
              <a:rPr lang="en-US" sz="2400" i="1" u="sng" dirty="0" err="1"/>
              <a:t>h</a:t>
            </a:r>
            <a:r>
              <a:rPr lang="en-US" sz="2400" i="1" dirty="0" err="1"/>
              <a:t>iwār</a:t>
            </a:r>
            <a:r>
              <a:rPr lang="en-US" i="1" dirty="0"/>
              <a:t> </a:t>
            </a:r>
            <a:r>
              <a:rPr lang="ar-SA" dirty="0"/>
              <a:t>الْحِوَارُ</a:t>
            </a:r>
            <a:r>
              <a:rPr lang="en-US" dirty="0"/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153400" y="6324600"/>
            <a:ext cx="6096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228599" y="1447800"/>
            <a:ext cx="4126383" cy="2384854"/>
          </a:xfrm>
          <a:prstGeom prst="wedgeRoundRectCallout">
            <a:avLst>
              <a:gd name="adj1" fmla="val -3540"/>
              <a:gd name="adj2" fmla="val 735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لاَ، هِيَ فِيْ غُرْفَتِهَا، وَهِيَ تَقْرَأْ مَجَلَّةَ الْكُمْبِيُوْتَر</a:t>
            </a:r>
            <a:endParaRPr lang="en-US" sz="3200" dirty="0"/>
          </a:p>
          <a:p>
            <a:pPr algn="ctr"/>
            <a:r>
              <a:rPr lang="en-MY" i="1" dirty="0" err="1"/>
              <a:t>lā</a:t>
            </a:r>
            <a:r>
              <a:rPr lang="en-MY" i="1" dirty="0"/>
              <a:t>, </a:t>
            </a:r>
            <a:r>
              <a:rPr lang="en-MY" i="1" dirty="0" err="1"/>
              <a:t>hiya</a:t>
            </a:r>
            <a:r>
              <a:rPr lang="en-MY" i="1" dirty="0"/>
              <a:t> </a:t>
            </a:r>
            <a:r>
              <a:rPr lang="en-MY" i="1" dirty="0" err="1"/>
              <a:t>fil</a:t>
            </a:r>
            <a:r>
              <a:rPr lang="en-MY" i="1" dirty="0"/>
              <a:t> </a:t>
            </a:r>
            <a:r>
              <a:rPr lang="en-US" i="1" u="sng" dirty="0" err="1"/>
              <a:t>gh</a:t>
            </a:r>
            <a:r>
              <a:rPr lang="en-US" i="1" dirty="0" err="1"/>
              <a:t>urfatihā</a:t>
            </a:r>
            <a:r>
              <a:rPr lang="en-MY" i="1" dirty="0"/>
              <a:t>, </a:t>
            </a:r>
            <a:r>
              <a:rPr lang="en-MY" i="1" dirty="0" err="1"/>
              <a:t>wa</a:t>
            </a:r>
            <a:r>
              <a:rPr lang="en-MY" i="1" dirty="0"/>
              <a:t> </a:t>
            </a:r>
            <a:r>
              <a:rPr lang="en-MY" i="1" dirty="0" err="1"/>
              <a:t>hiya</a:t>
            </a:r>
            <a:r>
              <a:rPr lang="en-MY" i="1" dirty="0"/>
              <a:t> </a:t>
            </a:r>
            <a:r>
              <a:rPr lang="en-MY" i="1" dirty="0" err="1"/>
              <a:t>taqra</a:t>
            </a:r>
            <a:r>
              <a:rPr lang="en-MY" i="1" dirty="0"/>
              <a:t>’ </a:t>
            </a:r>
            <a:r>
              <a:rPr lang="en-MY" i="1" dirty="0" err="1"/>
              <a:t>majallah</a:t>
            </a:r>
            <a:r>
              <a:rPr lang="en-MY" i="1" dirty="0"/>
              <a:t> al-</a:t>
            </a:r>
            <a:r>
              <a:rPr lang="en-MY" i="1" dirty="0" err="1"/>
              <a:t>kumbiyūtar</a:t>
            </a:r>
            <a:endParaRPr lang="en-MY" i="1" dirty="0"/>
          </a:p>
          <a:p>
            <a:pPr algn="ctr"/>
            <a:r>
              <a:rPr lang="en-MY" dirty="0"/>
              <a:t>(2) No, she in her room and she is reading computer magazine.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4724400" y="1905000"/>
            <a:ext cx="3657600" cy="1447800"/>
          </a:xfrm>
          <a:prstGeom prst="wedgeRoundRectCallout">
            <a:avLst>
              <a:gd name="adj1" fmla="val 2100"/>
              <a:gd name="adj2" fmla="val 95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هَلْ إِلْسَا فِيْ الْإِدَارَةِ أَيْضًا؟</a:t>
            </a:r>
            <a:endParaRPr lang="en-US" sz="3200" dirty="0"/>
          </a:p>
          <a:p>
            <a:pPr algn="ctr"/>
            <a:r>
              <a:rPr lang="en-MY" i="1" dirty="0" err="1"/>
              <a:t>hal</a:t>
            </a:r>
            <a:r>
              <a:rPr lang="en-MY" i="1" dirty="0"/>
              <a:t> </a:t>
            </a:r>
            <a:r>
              <a:rPr lang="en-MY" i="1" dirty="0" err="1"/>
              <a:t>ils</a:t>
            </a:r>
            <a:r>
              <a:rPr lang="en-US" i="1" dirty="0"/>
              <a:t>ā</a:t>
            </a:r>
            <a:r>
              <a:rPr lang="en-MY" i="1" dirty="0"/>
              <a:t> </a:t>
            </a:r>
            <a:r>
              <a:rPr lang="en-MY" i="1" dirty="0" err="1"/>
              <a:t>fil-idārah</a:t>
            </a:r>
            <a:r>
              <a:rPr lang="en-MY" i="1" dirty="0"/>
              <a:t> </a:t>
            </a:r>
            <a:r>
              <a:rPr lang="en-MY" i="1" dirty="0" err="1"/>
              <a:t>ai</a:t>
            </a:r>
            <a:r>
              <a:rPr lang="en-MY" i="1" u="sng" dirty="0" err="1"/>
              <a:t>d</a:t>
            </a:r>
            <a:r>
              <a:rPr lang="en-MY" i="1" dirty="0" err="1"/>
              <a:t>an</a:t>
            </a:r>
            <a:r>
              <a:rPr lang="en-MY" i="1" dirty="0"/>
              <a:t>?</a:t>
            </a:r>
          </a:p>
          <a:p>
            <a:pPr algn="ctr"/>
            <a:r>
              <a:rPr lang="en-MY" dirty="0"/>
              <a:t>(1) Is Elsa at the office too?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64583" y="6153090"/>
            <a:ext cx="116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Susan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7600" y="1276290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MEETING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15" y="4114800"/>
            <a:ext cx="608267" cy="23622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89" y="3946954"/>
            <a:ext cx="641223" cy="25146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447800" y="6042909"/>
            <a:ext cx="1090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Nadira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787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53992" y="4876800"/>
            <a:ext cx="1390008" cy="169483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543800" y="6096000"/>
            <a:ext cx="990600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Conversation </a:t>
            </a:r>
            <a:r>
              <a:rPr lang="en-US" dirty="0"/>
              <a:t>(</a:t>
            </a:r>
            <a:r>
              <a:rPr lang="en-US" sz="2400" i="1" dirty="0"/>
              <a:t>al-</a:t>
            </a:r>
            <a:r>
              <a:rPr lang="en-US" sz="2400" i="1" u="sng" dirty="0" err="1"/>
              <a:t>h</a:t>
            </a:r>
            <a:r>
              <a:rPr lang="en-US" sz="2400" i="1" dirty="0" err="1"/>
              <a:t>iwār</a:t>
            </a:r>
            <a:r>
              <a:rPr lang="en-US" i="1" dirty="0"/>
              <a:t> </a:t>
            </a:r>
            <a:r>
              <a:rPr lang="ar-SA" dirty="0"/>
              <a:t>الْحِوَارُ</a:t>
            </a:r>
            <a:r>
              <a:rPr lang="en-US" dirty="0"/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153400" y="6324600"/>
            <a:ext cx="6096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392685" y="1653746"/>
            <a:ext cx="3886200" cy="1676400"/>
          </a:xfrm>
          <a:prstGeom prst="wedgeRoundRectCallout">
            <a:avLst>
              <a:gd name="adj1" fmla="val -3540"/>
              <a:gd name="adj2" fmla="val 735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أَنَاَ ذَهَبْتُ إِلَى مَكْتَبُ البَرِيْدِ</a:t>
            </a:r>
            <a:endParaRPr lang="en-US" sz="3200" dirty="0"/>
          </a:p>
          <a:p>
            <a:pPr algn="ctr"/>
            <a:r>
              <a:rPr lang="en-MY" i="1" dirty="0" err="1"/>
              <a:t>ana</a:t>
            </a:r>
            <a:r>
              <a:rPr lang="en-MY" i="1" dirty="0"/>
              <a:t> </a:t>
            </a:r>
            <a:r>
              <a:rPr lang="en-MY" i="1" u="sng" dirty="0" err="1"/>
              <a:t>dh</a:t>
            </a:r>
            <a:r>
              <a:rPr lang="en-MY" i="1" dirty="0" err="1"/>
              <a:t>ahabtu</a:t>
            </a:r>
            <a:r>
              <a:rPr lang="en-MY" i="1" dirty="0"/>
              <a:t> </a:t>
            </a:r>
            <a:r>
              <a:rPr lang="en-MY" i="1" dirty="0" err="1"/>
              <a:t>ilā</a:t>
            </a:r>
            <a:r>
              <a:rPr lang="en-MY" i="1" dirty="0"/>
              <a:t> </a:t>
            </a:r>
            <a:r>
              <a:rPr lang="en-MY" i="1" dirty="0" err="1"/>
              <a:t>maktab</a:t>
            </a:r>
            <a:r>
              <a:rPr lang="en-MY" i="1" dirty="0"/>
              <a:t> al-</a:t>
            </a:r>
            <a:r>
              <a:rPr lang="en-MY" i="1" dirty="0" err="1"/>
              <a:t>barīd</a:t>
            </a:r>
            <a:endParaRPr lang="en-MY" i="1" dirty="0"/>
          </a:p>
          <a:p>
            <a:pPr algn="ctr"/>
            <a:r>
              <a:rPr lang="en-MY" dirty="0"/>
              <a:t>(2) I went to the post office.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4724400" y="1904999"/>
            <a:ext cx="3200400" cy="2171701"/>
          </a:xfrm>
          <a:prstGeom prst="wedgeRoundRectCallout">
            <a:avLst>
              <a:gd name="adj1" fmla="val -36896"/>
              <a:gd name="adj2" fmla="val 721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وَأَنْتِ يَا نَادِرَة، إِلَى أَيْنَ ذَهَبْتِ قَبْلَ قَلِيْلٍ؟</a:t>
            </a:r>
            <a:endParaRPr lang="en-US" sz="3200" dirty="0"/>
          </a:p>
          <a:p>
            <a:pPr algn="ctr"/>
            <a:r>
              <a:rPr lang="en-MY" i="1" dirty="0" err="1"/>
              <a:t>wa</a:t>
            </a:r>
            <a:r>
              <a:rPr lang="en-MY" i="1" dirty="0"/>
              <a:t> anti </a:t>
            </a:r>
            <a:r>
              <a:rPr lang="en-MY" i="1" dirty="0" err="1"/>
              <a:t>ya</a:t>
            </a:r>
            <a:r>
              <a:rPr lang="en-MY" i="1" dirty="0"/>
              <a:t> </a:t>
            </a:r>
            <a:r>
              <a:rPr lang="en-MY" i="1" dirty="0" err="1"/>
              <a:t>Nadirah</a:t>
            </a:r>
            <a:r>
              <a:rPr lang="en-MY" i="1" dirty="0"/>
              <a:t>, </a:t>
            </a:r>
            <a:r>
              <a:rPr lang="en-MY" i="1" dirty="0" err="1"/>
              <a:t>ilā</a:t>
            </a:r>
            <a:r>
              <a:rPr lang="en-MY" i="1" dirty="0"/>
              <a:t> </a:t>
            </a:r>
            <a:r>
              <a:rPr lang="en-MY" i="1" dirty="0" err="1"/>
              <a:t>aina</a:t>
            </a:r>
            <a:r>
              <a:rPr lang="en-MY" i="1" dirty="0"/>
              <a:t> </a:t>
            </a:r>
            <a:r>
              <a:rPr lang="en-MY" i="1" u="sng" dirty="0" err="1"/>
              <a:t>dh</a:t>
            </a:r>
            <a:r>
              <a:rPr lang="en-MY" i="1" dirty="0" err="1"/>
              <a:t>ahabti</a:t>
            </a:r>
            <a:r>
              <a:rPr lang="en-MY" i="1" dirty="0"/>
              <a:t> </a:t>
            </a:r>
            <a:r>
              <a:rPr lang="en-MY" i="1" dirty="0" err="1"/>
              <a:t>qabla</a:t>
            </a:r>
            <a:r>
              <a:rPr lang="en-MY" i="1" dirty="0"/>
              <a:t> </a:t>
            </a:r>
            <a:r>
              <a:rPr lang="en-MY" i="1" dirty="0" err="1"/>
              <a:t>qalīl</a:t>
            </a:r>
            <a:r>
              <a:rPr lang="en-MY" i="1" dirty="0"/>
              <a:t>?</a:t>
            </a:r>
          </a:p>
          <a:p>
            <a:pPr algn="ctr"/>
            <a:r>
              <a:rPr lang="en-MY" dirty="0"/>
              <a:t>(1) And you </a:t>
            </a:r>
            <a:r>
              <a:rPr lang="en-MY" dirty="0" err="1"/>
              <a:t>Nadira</a:t>
            </a:r>
            <a:r>
              <a:rPr lang="en-MY" dirty="0"/>
              <a:t>, where did you go just now?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64583" y="6153090"/>
            <a:ext cx="116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Susan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7600" y="1276290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MEETING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83" y="4076700"/>
            <a:ext cx="608267" cy="23622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89" y="3946954"/>
            <a:ext cx="641223" cy="25146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447800" y="6042909"/>
            <a:ext cx="1090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Nadira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2696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53992" y="4876800"/>
            <a:ext cx="1390008" cy="169483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543800" y="6096000"/>
            <a:ext cx="990600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Conversation </a:t>
            </a:r>
            <a:r>
              <a:rPr lang="en-US" dirty="0"/>
              <a:t>(</a:t>
            </a:r>
            <a:r>
              <a:rPr lang="en-US" sz="2400" i="1" dirty="0"/>
              <a:t>al-</a:t>
            </a:r>
            <a:r>
              <a:rPr lang="en-US" sz="2400" i="1" u="sng" dirty="0" err="1"/>
              <a:t>h</a:t>
            </a:r>
            <a:r>
              <a:rPr lang="en-US" sz="2400" i="1" dirty="0" err="1"/>
              <a:t>iwār</a:t>
            </a:r>
            <a:r>
              <a:rPr lang="en-US" i="1" dirty="0"/>
              <a:t> </a:t>
            </a:r>
            <a:r>
              <a:rPr lang="ar-SA" dirty="0"/>
              <a:t>الْحِوَارُ</a:t>
            </a:r>
            <a:r>
              <a:rPr lang="en-US" dirty="0"/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153400" y="6324600"/>
            <a:ext cx="6096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685800" y="1706777"/>
            <a:ext cx="2895600" cy="1676400"/>
          </a:xfrm>
          <a:prstGeom prst="wedgeRoundRectCallout">
            <a:avLst>
              <a:gd name="adj1" fmla="val -3540"/>
              <a:gd name="adj2" fmla="val 735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هَيَّا نَذْهَبُ سَوِيًّا</a:t>
            </a:r>
            <a:endParaRPr lang="en-US" sz="3200" dirty="0"/>
          </a:p>
          <a:p>
            <a:pPr algn="ctr"/>
            <a:r>
              <a:rPr lang="en-MY" i="1" dirty="0" err="1"/>
              <a:t>hayya</a:t>
            </a:r>
            <a:r>
              <a:rPr lang="en-MY" i="1" dirty="0"/>
              <a:t> </a:t>
            </a:r>
            <a:r>
              <a:rPr lang="en-MY" i="1" dirty="0" err="1"/>
              <a:t>na</a:t>
            </a:r>
            <a:r>
              <a:rPr lang="en-MY" i="1" u="sng" dirty="0" err="1"/>
              <a:t>dh</a:t>
            </a:r>
            <a:r>
              <a:rPr lang="en-MY" i="1" dirty="0" err="1"/>
              <a:t>hab</a:t>
            </a:r>
            <a:r>
              <a:rPr lang="en-MY" i="1" dirty="0"/>
              <a:t> </a:t>
            </a:r>
            <a:r>
              <a:rPr lang="en-US" i="1" dirty="0" err="1"/>
              <a:t>sawiyyan</a:t>
            </a:r>
            <a:endParaRPr lang="en-US" i="1" dirty="0"/>
          </a:p>
          <a:p>
            <a:pPr algn="ctr"/>
            <a:r>
              <a:rPr lang="en-MY" dirty="0"/>
              <a:t>(2) Let’s go together.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4724400" y="1905000"/>
            <a:ext cx="3200400" cy="1447800"/>
          </a:xfrm>
          <a:prstGeom prst="wedgeRoundRectCallout">
            <a:avLst>
              <a:gd name="adj1" fmla="val 2100"/>
              <a:gd name="adj2" fmla="val 95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عِنْدَنَا الاِجْتِمَاعُ الآنَ</a:t>
            </a:r>
            <a:endParaRPr lang="en-US" sz="3200" dirty="0"/>
          </a:p>
          <a:p>
            <a:pPr algn="ctr"/>
            <a:r>
              <a:rPr lang="en-MY" i="1" dirty="0"/>
              <a:t>‘</a:t>
            </a:r>
            <a:r>
              <a:rPr lang="en-MY" i="1" dirty="0" err="1"/>
              <a:t>indanā</a:t>
            </a:r>
            <a:r>
              <a:rPr lang="en-MY" i="1" dirty="0"/>
              <a:t> al-</a:t>
            </a:r>
            <a:r>
              <a:rPr lang="en-MY" i="1" dirty="0" err="1"/>
              <a:t>ijtimā</a:t>
            </a:r>
            <a:r>
              <a:rPr lang="en-US" i="1" dirty="0"/>
              <a:t>‘</a:t>
            </a:r>
            <a:r>
              <a:rPr lang="en-MY" i="1" dirty="0"/>
              <a:t> al-</a:t>
            </a:r>
            <a:r>
              <a:rPr lang="en-MY" i="1" dirty="0" err="1"/>
              <a:t>ān</a:t>
            </a:r>
            <a:endParaRPr lang="en-MY" i="1" dirty="0"/>
          </a:p>
          <a:p>
            <a:pPr algn="ctr"/>
            <a:r>
              <a:rPr lang="en-MY" dirty="0"/>
              <a:t>(1) We have meeting now.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64583" y="6153090"/>
            <a:ext cx="116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Susan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7600" y="1276290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MEETING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83" y="4076700"/>
            <a:ext cx="608267" cy="23622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89" y="3946954"/>
            <a:ext cx="641223" cy="25146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447800" y="6042909"/>
            <a:ext cx="1090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Nadira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243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3992" y="4876800"/>
            <a:ext cx="1390008" cy="1694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0578" y="5904938"/>
            <a:ext cx="2053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Employees</a:t>
            </a:r>
          </a:p>
        </p:txBody>
      </p:sp>
      <p:sp>
        <p:nvSpPr>
          <p:cNvPr id="9" name="Oval 8"/>
          <p:cNvSpPr/>
          <p:nvPr/>
        </p:nvSpPr>
        <p:spPr>
          <a:xfrm>
            <a:off x="7543800" y="6096000"/>
            <a:ext cx="990600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Conversation </a:t>
            </a:r>
            <a:r>
              <a:rPr lang="en-US" dirty="0"/>
              <a:t>(</a:t>
            </a:r>
            <a:r>
              <a:rPr lang="en-US" sz="2400" i="1" dirty="0"/>
              <a:t>al-</a:t>
            </a:r>
            <a:r>
              <a:rPr lang="en-US" sz="2400" i="1" u="sng" dirty="0" err="1"/>
              <a:t>h</a:t>
            </a:r>
            <a:r>
              <a:rPr lang="en-US" sz="2400" i="1" dirty="0" err="1"/>
              <a:t>iwār</a:t>
            </a:r>
            <a:r>
              <a:rPr lang="en-US" i="1" dirty="0"/>
              <a:t> </a:t>
            </a:r>
            <a:r>
              <a:rPr lang="ar-SA" dirty="0"/>
              <a:t>الْحِوَارُ</a:t>
            </a:r>
            <a:r>
              <a:rPr lang="en-US" dirty="0"/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153400" y="6324600"/>
            <a:ext cx="6096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685800" y="1447800"/>
            <a:ext cx="2895600" cy="1676400"/>
          </a:xfrm>
          <a:prstGeom prst="wedgeRoundRectCallout">
            <a:avLst>
              <a:gd name="adj1" fmla="val -32985"/>
              <a:gd name="adj2" fmla="val 79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مَسَاءَ النُّوْر</a:t>
            </a:r>
            <a:endParaRPr lang="en-US" sz="3200" dirty="0"/>
          </a:p>
          <a:p>
            <a:pPr algn="ctr"/>
            <a:r>
              <a:rPr lang="en-MY" i="1" dirty="0" err="1"/>
              <a:t>masā</a:t>
            </a:r>
            <a:r>
              <a:rPr lang="en-MY" i="1" dirty="0"/>
              <a:t> an-</a:t>
            </a:r>
            <a:r>
              <a:rPr lang="en-MY" i="1" dirty="0" err="1"/>
              <a:t>nūr</a:t>
            </a:r>
            <a:endParaRPr lang="en-MY" i="1" dirty="0"/>
          </a:p>
          <a:p>
            <a:pPr algn="ctr"/>
            <a:r>
              <a:rPr lang="en-MY" dirty="0"/>
              <a:t>(2) Good evening.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4724400" y="1905000"/>
            <a:ext cx="3200400" cy="1447800"/>
          </a:xfrm>
          <a:prstGeom prst="wedgeRoundRectCallout">
            <a:avLst>
              <a:gd name="adj1" fmla="val 2100"/>
              <a:gd name="adj2" fmla="val 95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مَسَاءَ الْخَيْرِ</a:t>
            </a:r>
            <a:endParaRPr lang="en-US" sz="3200" dirty="0"/>
          </a:p>
          <a:p>
            <a:pPr algn="ctr"/>
            <a:r>
              <a:rPr lang="en-MY" i="1" dirty="0" err="1"/>
              <a:t>masā</a:t>
            </a:r>
            <a:r>
              <a:rPr lang="en-MY" i="1" dirty="0"/>
              <a:t> al-</a:t>
            </a:r>
            <a:r>
              <a:rPr lang="en-MY" i="1" u="sng" dirty="0" err="1"/>
              <a:t>kh</a:t>
            </a:r>
            <a:r>
              <a:rPr lang="en-MY" i="1" dirty="0" err="1"/>
              <a:t>air</a:t>
            </a:r>
            <a:endParaRPr lang="en-MY" i="1" dirty="0"/>
          </a:p>
          <a:p>
            <a:pPr algn="ctr"/>
            <a:r>
              <a:rPr lang="en-MY" dirty="0"/>
              <a:t>(1) Good evening.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5787" y="6073914"/>
            <a:ext cx="143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Meeting chairman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7600" y="1276290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MEETING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7" y="3929449"/>
            <a:ext cx="608267" cy="23622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1" y="3840892"/>
            <a:ext cx="641223" cy="25146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08" y="3742252"/>
            <a:ext cx="1200792" cy="2582348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177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3992" y="4876800"/>
            <a:ext cx="1390008" cy="1694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0578" y="5904938"/>
            <a:ext cx="2053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Employees</a:t>
            </a:r>
          </a:p>
        </p:txBody>
      </p:sp>
      <p:sp>
        <p:nvSpPr>
          <p:cNvPr id="9" name="Oval 8"/>
          <p:cNvSpPr/>
          <p:nvPr/>
        </p:nvSpPr>
        <p:spPr>
          <a:xfrm>
            <a:off x="7543800" y="6096000"/>
            <a:ext cx="990600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Conversation </a:t>
            </a:r>
            <a:r>
              <a:rPr lang="en-US" dirty="0"/>
              <a:t>(</a:t>
            </a:r>
            <a:r>
              <a:rPr lang="en-US" sz="2400" i="1" dirty="0"/>
              <a:t>al-</a:t>
            </a:r>
            <a:r>
              <a:rPr lang="en-US" sz="2400" i="1" u="sng" dirty="0" err="1"/>
              <a:t>h</a:t>
            </a:r>
            <a:r>
              <a:rPr lang="en-US" sz="2400" i="1" dirty="0" err="1"/>
              <a:t>iwār</a:t>
            </a:r>
            <a:r>
              <a:rPr lang="en-US" i="1" dirty="0"/>
              <a:t> </a:t>
            </a:r>
            <a:r>
              <a:rPr lang="ar-SA" dirty="0"/>
              <a:t>الْحِوَارُ</a:t>
            </a:r>
            <a:r>
              <a:rPr lang="en-US" dirty="0"/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153400" y="6324600"/>
            <a:ext cx="6096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685800" y="1447800"/>
            <a:ext cx="2895600" cy="1676400"/>
          </a:xfrm>
          <a:prstGeom prst="wedgeRoundRectCallout">
            <a:avLst>
              <a:gd name="adj1" fmla="val -32558"/>
              <a:gd name="adj2" fmla="val 750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نَحْنُ بِخَيْرٍ</a:t>
            </a:r>
            <a:endParaRPr lang="en-US" sz="3200" dirty="0"/>
          </a:p>
          <a:p>
            <a:pPr algn="ctr"/>
            <a:r>
              <a:rPr lang="en-MY" i="1" dirty="0" err="1"/>
              <a:t>na</a:t>
            </a:r>
            <a:r>
              <a:rPr lang="en-MY" i="1" u="sng" dirty="0" err="1"/>
              <a:t>h</a:t>
            </a:r>
            <a:r>
              <a:rPr lang="en-MY" i="1" dirty="0" err="1"/>
              <a:t>nu</a:t>
            </a:r>
            <a:r>
              <a:rPr lang="en-MY" i="1" dirty="0"/>
              <a:t> </a:t>
            </a:r>
            <a:r>
              <a:rPr lang="en-MY" i="1" dirty="0" err="1"/>
              <a:t>bi</a:t>
            </a:r>
            <a:r>
              <a:rPr lang="en-MY" i="1" u="sng" dirty="0" err="1"/>
              <a:t>kh</a:t>
            </a:r>
            <a:r>
              <a:rPr lang="en-MY" i="1" dirty="0" err="1"/>
              <a:t>air</a:t>
            </a:r>
            <a:endParaRPr lang="en-MY" i="1" dirty="0"/>
          </a:p>
          <a:p>
            <a:pPr algn="ctr"/>
            <a:r>
              <a:rPr lang="en-MY" dirty="0"/>
              <a:t>(2) We are fine.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4724400" y="1905000"/>
            <a:ext cx="3200400" cy="1447800"/>
          </a:xfrm>
          <a:prstGeom prst="wedgeRoundRectCallout">
            <a:avLst>
              <a:gd name="adj1" fmla="val 2100"/>
              <a:gd name="adj2" fmla="val 95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كَيْفَ حَالُكُمْ؟</a:t>
            </a:r>
            <a:endParaRPr lang="en-US" sz="3200" dirty="0"/>
          </a:p>
          <a:p>
            <a:pPr algn="ctr"/>
            <a:r>
              <a:rPr lang="en-MY" i="1" dirty="0" err="1"/>
              <a:t>kaifa</a:t>
            </a:r>
            <a:r>
              <a:rPr lang="en-MY" i="1" dirty="0"/>
              <a:t> </a:t>
            </a:r>
            <a:r>
              <a:rPr lang="en-MY" i="1" u="sng" dirty="0" err="1"/>
              <a:t>h</a:t>
            </a:r>
            <a:r>
              <a:rPr lang="en-MY" i="1" dirty="0" err="1"/>
              <a:t>ālukum</a:t>
            </a:r>
            <a:r>
              <a:rPr lang="en-MY" i="1" dirty="0"/>
              <a:t>?</a:t>
            </a:r>
          </a:p>
          <a:p>
            <a:pPr algn="ctr"/>
            <a:r>
              <a:rPr lang="en-MY" dirty="0"/>
              <a:t>(1) How are you?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5787" y="6073914"/>
            <a:ext cx="143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Meeting chairman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7600" y="1276290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MEETING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7" y="3929449"/>
            <a:ext cx="608267" cy="23622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1" y="3840892"/>
            <a:ext cx="641223" cy="25146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08" y="3742252"/>
            <a:ext cx="1200792" cy="2582348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57764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252A97D4-F5C3-4F58-8615-9FA5D2A4EC1C}"/>
  <p:tag name="ISPRING_ULTRA_SCORM_COURSE_ID" val="C2E6BAC6-5746-43A6-817B-3E385ABE1FEC"/>
  <p:tag name="ISPRING_SCORM_RATE_SLIDES" val="0"/>
  <p:tag name="ISPRING_SCORM_PASSING_SCORE" val="8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JFiu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wWJDR6D4b5ibLwAAclMAABcAAAB1bml2ZXJzYWwvdW5pdmVyc2FsLnBuZ+18CVRTV7sobbXWoTjhgESoCEIEoYCKkSFVlBkik8ggtIYIyiSJDGFKh19xAAIhDGGKjCoIKVATIgFaWxIggajIZBisIYnMkhAgZHoJ2mr9/75137r/vevd92QtFnz7nPPtbx722WdfP+Vq9/m6XetUVFQ+d7A/4a6isipFReXjyc8+VYwE5fK+Vfz5COFud1ylthswrgBWBR9zOaaiUodeL/lmtQJee8neB6Giovqr8vcjWuSdIBUVjzUOJ455xgVMD0eiw3lJ22WUypZvW751RH7sfn0TJAO/Z8z6e/2DpZv8dbNVcvffeVrhqH1S9acTzz0dt/V+Xf7k6LU7q6sd1w5cP7X10CpayRG5Q97obH4hq7lZUjSbP4jgxo2GoozGywYTpKMJ50eD+6L7RgTF1UCwbA5NSF76VStA+nwNuHGheTZpo4LCb9vSavWaIct4UGS2Dc6nZoNi7Oe68jW7yEYpyfNlWtnrP1aMXHIe/6GWXiJflMsCySrKH1pOwEurEVelIC7hnqxv5olH5cmgrUqMUCfj+eKLyisqucdAl6/yb3OS5Yuo1kLanEj2iYrKKx1gSncG/Hn9G8gqB/6yTEv6kpU4g8Aj4AkbIaWApR/ASz/ELlHNW9yMElbFIhMDlx7uqM2V83Nb/btRIZAXYnz/+G2wdBweUDl6MBJCFDfiSQC6ZQvD1ap7DyuO1MJUTM97UYe1AQs9wNFCAVguiCz6UTrElA71ekCsomt8i0ey9NfIxsHS2/26AY4ZidKnt62jraazvQOAuSjzxBdb8XFhejPIMNJgn3frcu8kDB2gyjmkwXpouGgmfdof0Zc0RLPOtQELzMCIpDC2LIleknIkQCGAXksiPCTh++wsBl46iG820uSOTyW4cx4RJfYm2OPnixciHoSXIDRIw6dzHNxOdyW4F3uCsP08on+H1O1nRk/kZAk9x22Dl8C1BKAQftzPcH04H+Q65r5FOg+RzwvrM7c+qvPncmR55vgfkyVsLVRo/Ni6ChPjRZ40vXot3EIvU0vUbleb25FsFl64lH4BOuyBni6h+HFOzQTHR6ANbiRL+1HSeN/OFmf69B4B7QHOPKer3/87My4HVNCv4a0HK8K6sasqkCOU7iPdERYsaNf8IKVoSDY9KpsmEbOk8lm5tHV0bqk+rE+dlabnVmx1F65PqAlfezDAXDBPqaQyUQF67EM5UAYcWYSe5kweWUhsrZcsWcMG64p2EiouWuACOuBQeYN/zZlwiwiLqwxWe50n2E6hMrv5LyINbhaGcH67VJhx+2sc/R/kI52UKFPzkT7MVuK9AhaUzChwKqrzj6ANxEbwdOCGBdNBo2Rw+h6xhu4jIO1wTtJnkCpAZ/DkGFndPS+VdvQGpnAgOEAzwRGD1cfhCTgwlxPTcn4EJSXIhcvJEcFSkWMhQ4OlLm7/iUGfCxo5ExMGJkU2FEXdg+IGKTVD3dCuufNSNevBWC4MRz7TTjG00FT8i4LKbOLcOacWTFptBYfAs7jifkglJyZgI7TZkuYTy6BPYx3YcbQYgSWsuW46ChUWTNEUWN0hIrIU1BF5/TFEE2KRNJiVALUnmlB/GNgepOR+4Qy9pPAU5zcDfquwzHCnHha0VoNaj8Nn1RdeS9tK3KN32SeiOEcMLIYnhCEYdD5b50uWBv1kHyvCYLI4PmzjuEO2jR8wkLoNDPyKW7qP48DlBSW0rxXqu9Ynu3bTFhPbJc74fnoMLcU6WAOq0EYUmNQgCSeaaYXCRvoSLQLixytI6/DOWjQsC7FnWxk2/7ZVBKQe0DkZ4383iyAaZM6Hm5g6FrY/wB2O4B06mEOXhpkR8KLgPYQ2Zy3WNRNXTxbZIT3UTxX2TP/qVTW3wYVwWobblzDRNPNLRWR5bNXO6oRvORKo+6WrDL6FlC0CrdXSw7LHTPVCEINmY7IzkU2jSJGhGaGpGVwYH8aatnRVqDN/PaYmPMpsXZ5zQcWZDgnWEXipftjtWVB8TkevOUvovipscbMPqsUq3YQ+DLPwExCJaKtJu4jg5YG+xIT2n0Q7tR5mGaa4V6X2X2zhihjzcwI8XqgGZB/C9J+KCB6Jm04Nt50JthBsi82Mtnt8lG7aGxOBiSYS2M4s60Ao+ZviXDEOzxqcPWNOw0CZPwEmiZcUnnmkao2YUVIYlCavY64NzsE5ZQ9pTqYSoM8aS79wp6ZGa7MAPURxEWQVSS8T9MtwwLEMEegjS84AtX7j7wB6SRTnEcW5OAt7nPwiOMyghy/tXkBYXHmsn3H1XhYyFpgy86CoBunHoiV7gLDTkWCovrdq+Gtt7CIJjtrvwYhx1p1Zov0F7YIiDg3OXviSqIGsSeWR46Ucno6genooSPwgPSxBLGUuZV0g7baBA9hnEP4++2hgwhpF2PbceFqVc8KghyZv4f2GsHYogGxHbDmMP5JerUo9TL0e6PqsfmrAm2jiqkajFHSWhO0VNAw1gl2vQkDEKPmeQigI6/7FZCrP+Mqp2k2OPpgtugJq8Jo0WINzDhPus0/AP7QY6aGaZpDhOtjdJ4njsaI8QGrA76nMS+l7Vw+eWSixHIfrg2dFIK2K4Eo0XF/A7beNCB62nPUxItEoAxGxYXrMcckyvX+IKTgbztvnBfppeKERD2UsNEzPWe0W76YdSTdHJwGYA9SdWgrfSZ9RBHvQNxp65xsKL3FWmZDMUBTYXu5DXQFc+zC3S68MZMJ0YOWZu/Kp8dCAPqaMKglDBRyGu4OIWRyaCV7hPRwH7CfICNvH7h3skYC7ZtaRepxO/QgqZUhTcM6SlGkKc4YMmi74TUNlxWlPgrGusSuckRS2hmZ3zSP9yPjjIVOxkWD0r1lLMiZhkEKFo9T24qwDPiFbJcsEvhqEcUAgN40fnEcqgO9btCP3NcuICn8RPkgvIO4e3mmqFUm0yungCw4r+ZlS8GMZoEiGzxP/Zd7830PK9GuUB/9M8ef59/8hcCBBtoSWLymrnW/p5crUo9L4deceJbi+8t8EfttGWZ6o9o6kzFF7Sa3SaYPNmamr1beaHvaEUjU5mxQR4njLUpvxSo0Sd9lRX5u/o2Mgw6R0l8XRlcevSER4uais56vNmbH7oCcOxVzG2iiQr9+8edDpA/A/Ecg8xOcWRAY0v3q43ltr6ec1tYrCdLYpfjZhNOE03Jm9BL8HOg+yraorK1Oa0ZlrhSj3ekvpfA9sD6IbzlhXCi3/0zbaRbzBYPwBeu62sQGY1BNqZwdapaLy4yaQvJDt1x5hQEt2DEica7MjjQHc03bvfm1uYxKPbCMDcqj7hqL6Ykv/dyciwugXZzBuG4ajrZAD76JjnKQbojZPKSpF5E9Pm3L7AxKml89UQVNZ542uziiwJL6LhfswKCbibrpJRFa4yWWWcKzjXYKD/fI38HImdkKNvUwuFyguVrxz8fZ+1xdD7ruhl8l3d64D4d+lwLPNodBPMWPBk202e3hZF6de6iudeLs2D1915DrCKTrVDUb4u4fCIzw2XCmEvEtk1Qud7gO9JtRC1va/wWcCzz2nP5b4F8Ft04tScoZp+ruHohxN1ODWd6np6cpQ8/UeuOzujawjJE9anNZ/+/BOprU4DJSE/peM28Idj+n8Dd/939t36/UOPHZT/UhFxfBEN9grasuKzrrPrtP+Own7beoQlf8LXXqSXf5moiiPhb9DZ3T2b56pyy34u2dY5fuv/VVdDQdcru4IiPv98ZbZZKUf8HeyiYPbT/xVWLj1WduGdRHvz0cO8Xl81uz9uZR+OKvvfzoTCtYFvjebQCJg5rbR18Gn6pPfFfhIoqCr+nZxfJVhYLdPOohmNHn7rZh2OXTwGWZMrC4D1Fm3/2r6OzRo1+f+vwugjQPly/2EACQnO7bxHxQRt6AffSiwOlXUEZ6bJXB4GyxpuTw8SjahjJEWlsKnHt6E5oVnZRXdBiAuLRN7VBE1xbUKFV+x8xgpnuJ9ogiowmlLPfNtX+GKRfCAt4rmL5l2loCALu43yo+AaJbd2lxF5GyOXx6/rTWckOCe0bz04mY/qckgBWvDw71LpxcIS5Hw6f09COGpkfgcjE5PvaTx+32BCFQ7fC/Qvb47j3TgNBdJhgcXg4mHuMGte8l49i66znBUEBi5ATpyGJc73TWpM8j1Tw8nWUQiLL33Ig2RzlCZfp4tl7adLcLSCt6dD6hXBde/Ylt5u/Ga/8mt5FJ9WLu+V3HCDHkyPFVUNtbRe4RpKWAIKVHbnuTlvtBZNDOe5MXk7O6I2cuim+LA60qjKKJ8DGz2SP3sELMfqYWA3/OJda3V7zxsV492ezF2hnoUiseBMdJU0aArN41Uy2mkmpyXxUmQAH6cx1t7ntNd3abvdx5oSGXVuN8Iwok6cdgDUFm7viXGELwuX6enociZTuS90GV18csS1WlmGFhDayZDa9AinQE51qN78kyfujrtCHhEtMSt3+8wZ5Z+wdJbIAkDTwY1sWiYsTOknjHZu/rBnNOG2XZe91GUxsFqmgjqUZ8Ie4esCw4tlZs6vA4C7YgsRwdTQgFMcKhD4vabDs6aWMCgwQvYO1nNwLINu7xnx+J4Ul12nm3m/a68nCTOQqIl8h5UOhFXxfOewb8r4jLGS/fsHWS8AZy7Rcf9XmoqRpfO7SwMCw4LbQoICsCI2DEYJMLHTIs+EjVUCXDkkjJhRaIoHXYedS7SrBIWyO6sqFFz6izR+4tFA/cv3LheRbH/qP7AKf7pKvu19Qe+cr8xtr80itMlyanRieza5T0TJAunl8wcwbBybAYXG+P1A0nqNGx1KpEG1vTAQHGjpTlBRQCblspvn7V01fja/ZXw2zk2PpHJBqdbulc7ctMMojCU3lDsQWAYHEzXBdop7BJMNMMIiZxTneVuD4YuAzoUcwVRdodbz2QiC4Cx2mL0vVyRwwwvjvuxfsXAEZmiw6ER3Q27mGmWLW/DHDLRwcRsh7GXe6MnvfyRPXAL0JJrEFfvWntVXcDj713tuC7LxJieBtfraOGKB2f8B8rjOkzZE7dmjtSPJLY6EXOnIwgXHbnQZ5ryBRADXvblDQb96N5BSLqZgD9Qber4Lk//Twe5D8C/GeBPR6LEj8fx19otst5pkVY6LPDyY7Rm0ac3rklOmh4OSr3zR2QxCVx+klvbIh6etT66W20z+YHmO82Xys+rPZRFjor/l/9m8OfvWyQc48CkSb/RB8sLpNYkl5FiLdmrlEgrc2SxjCZf0uII4nbg5RIeIXmSlDw5oVwQ7gUrr0xIZ1HybzhznyMZyKlexEOT18xn1dvMFCvSYII3oWX5oqhwRjRAsz6do5/74gctyXMh4pSV+T3IigdnEJKF1egqVZDubbUTZPc7+52N3Gq1q4r39q10pmfsOz8nB/JzGoyT525yBE3C0NaFUJgDvMNaPMjMYW6bdH9d92lC+H2UCVGRMjXCQPBx/vaGCdG5s28qFzY9t2W+gg/STJeV9CzOPVxvjGWqh/7xaCBf5NKLAIgm/b2ADyFj0zG9Amr+nyldghNPgNKd5JNBpLkU1FIKB0GL/+NiQcGI70LJxqQ7hieW1o/4xgBez1eYT0BJJ70JFH7n/aFigbKDgqCm7/druogciD2C6LAyDIeWTBTnmeVoDY5okS+QHUmtRoRW2bJFMdsDfG05FyXKJYxGCNe3vlpPytdcWTDmncxpuhCgK2joujjy5SyiqXkIvxjrLXKunEbQ3lBLDoVH08Qjiy3Viy2LzZGCIQTTyveFXoVTZdLzT7TiDnL0Bl0VaVbDz0cm4uFbW4oI5jBDsOnMbSwO0QPPjkCd5QdPk5hRN7KqNgyaOf5knPj7es48sokspWpE+kPwWVL0cV4sajFWy6UmS5GRc+uYascCxc8UjElvSriRMq4f7fKNxMM9CyKo1WtRDOkCr7oXlgMckaap9SFYE9KBlHrJAFW5xm81q6hqkkJ9a0c6+p2Z/QUYkYnpDK8RLnzc7kJPk3bB793m9noHJrEQheDegG17ErgGBK52iJ8qZ11J5qi4ebTJCHkOa17m38mHjgzYtqRfwGk53Kg0STpcq7rr5NO84iSdUelM7Gz0ajfrggvJM2eyXmdvksuNfLePmxV1ErpSpkPGjwPjlBkOQfU6wXLfd9Klkjfp0iHZqb4IbSkdr+RoxnJJORWnqh0zWHn0EjUr1ngZYJfuqRsldc7l5Q4+WWHrC9SOOrR099iBsEmMnmDEdwchTHZXPIvUMHxSMbFl7D2n15bOOu9/6OC6W+HUbDBwTXcFYBftoDX4ZSWnnlkjDkoOHbRThIX6VeQ0t4/Tqi9T/YhceEjLxTsPzgX7PxbgmInc8J7FzhI1V7KVRgVkpPKw4+2oK27cUd6NEp9a/QKUrQ/6DX9d+heqzunh6EV3cpovxPM3cR41ll6Ymq3k7F90GfHNAXcFZGuRDjnewh4HQrXbGP6qbfb30wocbzXD7zguWOQ4uc1vwoPUQFcngrOjX7sznHXvjKruSi037abmRU+DFg+bI0MHk0bctyPWYg1QGEr0lAPWZjjbhsVBRD/xV4M9iyE3OdadllLqP31dpEUUuNWGgcdAHdI55Ak2s5e3AMLasBswVD9GhO9MFI8Gls0J8ecJN9CsfKdbQ1qrGXEFPpU8x9LMKqw6a+k3Pes54ngC51Fi9qPTOR3xrPDKRkci6uy0GrCvCu/dd2slWrSfNV2XIzlZB1KoFTFudiPXzVUHSq56ibwD11dnDfjNRAX7FQ/1EgG72rra86ytvfU5j5cahJmkOF32dAg0fug2oJO9C0eyqI3oZPZSJED3e+Go0z4pryUb67Duh6grj3og4KSzL8dCZ4KX/Vel1evBE1oCm8NDCYCqoKKgIYVHQ6hRp+leVOJsljjgWMOBlHP+RVmp48AQbvWN+hFJ8x3rNSEEwAMgVBSBWjzQdpWJkgk4TEPem4DYtC9So+BmsVt52OjFnLCbRWoHvUywY5DuYAtER8aYsTcsHibBLUehghLAHcmRvrWm8rUSjyyDmKonbCKVt74LL8zSVngai6mSf7NMp81FCDqW+VCfNbDdzic5rNU0hxmVapBj677TqvacvvVCHTob3FAIflNIfyM4Qsc4CZQhTYLjSICv09rGAtrc74xcQ+90LzCp0PzNvb83SL8MiTDGf+cpHYKPvAmJKcxWSa683tB6YPGXjck/Ssgcyh9I8IkZCK/ESxZ46VQwHX+2O/dNMR3E/30jqlHxBK8GNvmmjS925gdzq1/8wBL9Cpb8yuflCspft6iWOMocVQM2/ss05dXD9RymMc/hTSEIFwXLp/DZbWvE1orsmgNuLdR7Q2gHZ33g0nEfxdQjvkTV14MnThBFykwnPd2uCDH3AeYLf6RwuEfyqx+0/JPmbgYa0v6o+LW1z8okTDkF8Ecav3Zt6u1i0H8auCxSiCBOWBOZNDmRZj7SuIyXC1Afr8nqjwlgI2ti33YeZ2X98uVA71FRd2ytkkzLfG1tO8cAFjKNd3/kHXwd2au14ZKp5r7qP5p7+x2cjHbYCaWwLv3yQD/lhNHelXvX950E6cDVV+Tu/6NR555M+jXlXM+/j3ZTve5vu6LXHfduwu3HJAJlsp/I9g4gL6+8bFS+Em5SVCwt8yHXpSvyMzqTS/NSTZoODUygN+GmwHpPtO065CKwnDfB1pIv9SoSkveyt3wi0Mq3Hv1mGjIEhN3C3Sh7vrEWcgrBz896mti1TXXWFr6lCNrhnblXh1BHqeUjpFcU6Si8LTi5W9HccpvnnzihK0cAK9pcPQnHw/V1T7m68sZWHdarnqVuOxEo6vSupQMzy4IoxRH7UVx+yOyh20pJNH59dsZDlYOAwDmPDuOsUdsdXX0RGA0W076jdyM0gKHXiMvl0JahAa7XPJzDSbniwcVJQmtABCTovqVcIui/wktse3RYpN7a1WvzRoKcFm9VTvnBwMijSBckduuQW1+QCGu+lzyxxzTS0AIzzf2HuR4NmOS+nXPiyKJZUpix9wZdn32sXWK6dJPPIZGopYv5KjzH440KFoEpGJFZClHXzbGAUQD+RJ+OJpVyqvDTrCfuU6nVSe4qHNkZMKs72VYdG6TBnqhgaJCyok5eaa9aUeKrM5fJkSBsKglZ0d6RbcHuvCXaX7xH70eBQ9i6QmSyK1yRp4Q8UhonptLL4TtsNK8aU99ckLPDZ49I1MWMXiTWuz3sbgvZ9odkL4KwL2At2iFBFI5Bx9rJOHF/WIupvl4rLmfr0Nzh+zp6v7KyXhiietZe6oNsPqSn+3RkbUM7SI+QNne0CtNP08/gnvvpxhtVg+4DOjtCOgvD4aVHXYNIkR/Rr4e5xnjs94IpuvvqG+5fwKQgXC7Mtr7IWYM1XPwVbydPevNenpssFS/MxB5Dfg4LCCIjZYf/kPtTuP5J584CSq/BSddUAxQ1+5jIsiTq4S5EFBbWIGt8tiewYUYfxS0N0fH+KO34BTUbaALrRUhYpLVPd91pVmE/ne9zfnb/hky9bIkz9/5Bx1uu3puAb+zYg15S+G369yHWJsMBwIP4p926zhghjaJoYVOpvfY+MTJKSZCaObQoLKHwM96CfgUGQNNPt63vmv5JgZ8bBvX74nqhDR+Rj+/aA6Yj0xiEXxrvfuH+RseK5lgbrtnhFYE4djAw09zurVv2MfWvRey/uuWN+EsBW8ipb1zrP+fBdI1ISpSwaDaR99hqM+gcfxcztPntQv84/1dFxT+hMbpEFXqt/tmEc6i4P/5/YNdVnzubvNjkLV8YlbGqUTKmXNQLlqTIX00o+o4vfmyk5Ajyu0MtCHPNfy4hZKwU3r3iUbms+jY+edeROxSqwHf27Wrpg0R+Ft4Qsu87aMdfJPaiak/jhr9G56os++d5D95B3btW55Lz2T9XWO1zJ1aZyp4ELjsB/IVJvIG/3hpUbrnENW/tOJbENcMDW2cBfm/5elJx9LsNnEd1wBQjjw+jH0Y/jP67R4dvA5bH9MDImnySUBE8UAkpuQHx4zVIFmdR0kmQOIKk+wb7jaVPjM+OtlxAxSItf1WGDBLRgiBflI2MNhGLko3e82f9lPTpp/CXPXjZvJDZFQwWD8JlpzHHgw87Zjdtt8r07InEHA+Z4lVKOXVDC3MbBEcRew7OzmKnrX8y+vONVrlT9MfqnSVQiwrAsrGc0+ovHcfLxoX9rBzNYeaAf+3YuoJAuTCw1eg01QtU5t8hNcyFYS6O+uwTmBmz1HtIsC5FI3x+mYI3Me4xjQTQ86yDhsNiwxIWlicJgUkyAb414HzTMJKMTIC4/7NQitxV0wySiRV2ejinzJ1XnDAEXI67rntj+RlFBdqCaEZTDhiSzA6IIfUSCtp+j5ljtdoZgV8/le/Qcl5e9tv1IMtif/VsKUxaVzPXmHIP3FekaO26+YO2Oeo9Da7pB8SAHnjT/mJN33+hD55ZCvcJFGJaW69uO4gZC+0sCMLqAr3dK1PDPa88Ob2uqG7YTYcT46XKGeAxP3bsMNOEOBZMU3YupohAeZFMsUYPwtKhJV1IEiPd/4ViHHJseud3Ctwryz3Ve2jZIGCiaZKRG/WoH9LAp/aZuveqNO3K/SncCybg4v2COq9JBokXjh4nB8LuCXSi3435W9tPqe5mgXJtGhhO42brSuu6XdzXcTrLsCfIgdk2QDSXqZuvxTxznknpThRXwl9W0hbL/wUCtmGKeztjMVih1TzSAYj7SPmmXYuC7Q1q1uSiVD5sZyRr1xXIiHtOdbpCYilUVh+19yQQQ51DMw/sioTSo1KZxvkwXNQV9wi0sKF1wiwFbsleMjXGra/Sq3gna7kXfXUV/nJAWQLvLxbVBAChEQ9MK5vOnWfQlxEfZfF1Khj2ORowl84CkSyDre6w2SzdmFUERoUY4sehg1hLqCjMXLzz7o0S+7qs6YrP8vFo7DFcsUgwD/g1zlkwZ3XhvWyHtaHF4OHXov+Z4wL4S9MPox9GP4z+N4zag36Lkma38r07Zy1ofe+sFCDl4tHA4hMf0zDv1vtPOFl4SRBSey3AKWDyXY/uD0QN99pcuvTegsMUByKfhxCSOd7JFZZ3V/XlKFcuEt6SoK397wRuj43KxSjmL9cZ74zpcH4xbxW5qE6Y4UWMstmf2iFvS3jX64qQh7Wpd/kzDoJ0FTnVQ7Xj8J+JdgyryAouIB3W21ThUQo4epiTEebxAdH/r4iIHp0lKy9zjFuWXvQKmGDle5yAhIM8rnKjhbdySbx3jfWr70KZVotDZaDZAPhQLCgdKUpsHo/izdUU/ulRcEdlJnQEzT/1gJzNtVG+G4oGXS4wHRu/jW8x8qx3HYvpLI01A6U3qYEEfOBV5U6cSRaLstg8m3Q5tOs9qppybID2xUkLg3aLyZhmUx3vXTBcYpHZDjOgr23UT83aepPDByOd8aSihxfvmUWgGeLrBZ0lU8H+6occbyFFWKgghrZQPyVJZNCsjVHd73jRCdDlsEUpowSrQyIv7/NWhZEpzWEFavvJu4ACDyrDe1saElhuqnyzN+q3GhKBHvfhXtkR0Bigx3FeyB1XbtII0vLRE7cv99bd/q2DEmVItnIsrkts4SZjOFRZPcFNteLrzumoVJ9gABv0dm9R4ZbXFbijKNM0KOEQJFvtaNkJh28wQlsy5vsLRpfcfwvCJXYdxYExcKDY6XdTiBbMDRPd0Jrp1heEu2cO96jL/jg4me7Xp3HF00vVi1YcFMiSdtGLQ/8MXe1AN0WRdZfzSP9ohMcGr45tIKCb+4/lKp3TNW7U1C3nXQ9ZTTIC7ajSKT1b6gLJYTPWPdjf56DjHaSoTn5RA4rCFbP8eMX/pE9sfRCld+JwB783BYImnQt3KgCV/UO9YzrMuIdHulPxCEcA5JvN8G7cwrrv9aprcMnpiDqPF/DZjXxAkKywrnW6joB5D2k/PIQSvv+k0w30N4xqx2K3oVSDSxg1i7Kvn7VYhRebj7zIZjmsy52CWlh5L6e+4FXCQ6aC72UJq+H6rPz1eENzzVkiwBF+r+xOJ7SQfke0E5HI0h4HvOcOM76qFa/sTeqzyxPVSSSHY5hzOm0O5Qdxo5jD60oYrJazB2BdZyJb+MHFxdNpTPVnmr8mgjkuRDDxUGSkDguHPjQZ7Jt+wRBPYO8URIch/I5UtD+L4A29P4vgu6dwxr/FN6dbOI+Wbp5lDR082w1+7xIWHiIL9Tcf7g7kYQ69h9sVmBKxP5k73lkS/c8iUDgtor+N2egYgv3K3AWi3Jw1OT7HMGPG0Qdx75vnYmdJM0u5pUs47fYZR6Z80TrJghe/5z0bz6paySUCb4iV8Kmw/xujm2OS9xJR8QkQlpTVxTmVKJ0MbC025uX+1QAWHnEe3TRuiRNONTADRl0VkcCF8+h9aop8Vb20LM+6QNTn53sggahN0Y4lDDxdG9T6zwEs8c5lazP9NqZk8JiCSf4Oursqx1EbNPtPd+4BxfzVYQrg9sT3+OvcM1j5V1KAKUEFf+WgEoAJ/4DoA6L/OCIM1gbQj1qGyMcfx/qO6f1XVY4fgA/AB+AD8AH4AHwAPgAfgP8bgVHZAkmrSHb9GsVMfe/bQrKa0BIvVG49fnzh1rX2QB2oDfXan4WnoMI4aXyiaVQ6U9ZzbHNm9aTJHqjNofNTbv81W6YVYAJTucvWYOXr3Kz/k095/wYs8lR9vQO7aFRUVB0o7Q1sXn6VAk4UyhZb5VNjjfBEUDcgUnhEefMdLmJxgoLcBpItKTeEjY5LrOnni+qS7097jS1p1Y82IkDzwaiFYO/WV+tbT2lOkTvnuI3VtE+UpxgIsgmJnDBjbiO6cJRX54VG5sBOTxpF7B3tYVnKmh4onrwLSaqy/BmRy67VZCYlLffgW053sZaV3/ZWG6NE9Nk8mbhVLvZWaMKOkKQ84oKWqNltQKDw+xByMjNpJlzAnXXKKeB18a006ElsjdE4FsVEShztL0i21aRZL+SI2+2sn1h3i/Pl/S+iJHujJ3q/S/9E5dsyettmNDuWgRDWoZPuJQ41GHrUJKwSjVjPrP96xl+15hmFo2ACoQXqkN3FL9+d3DpzUdbnoWi00y8Ac0ytTp6QMJgShrB/Gm6ZarkIvMIvlCtPFPFb7bYub6752sp5H3UD9HhRfnTDUF4u/qaaEc48gjl5ugqfSatDR5At+8LAYDoOTFhstJzfljK4EP6pHe0jlZ8fc8Dr8EkLg/zF3/be1RTf8+XZ862SC+XARB78ztE7Xp5onicI1+0Q38INavI9n3Ou5GgUM1tbsBZJjC6YjkIhR3ilut5d5Zs6p8O/w2h/OVo95Fpi3hJc5r+LzuF94++QUw9r6eTdRi3fpn9/oXE8eOxp0phJKmsYjmSweaKSzhK9qLbfw2tVLwNUVABna3UIyWDL/Ik6ZlV0+r7RyYk6/HHQ5dK5hQJWDgi4g7tVUtAIf9nRsRgkbna6jiGwnhiRaF5WwEu2oCwMzHArm7enjb6w/9bQbAvJXJpa+AA91M0cH4GX6SgPlNiIzGZkJHmKi0GqKirphviTHtKIuBO9bLzXJMAlmYfyx4PLAQ9uR5UGdBVwOlNFnWmO665HRa/bSFgeSYOH+GHHFohfX6+TfEn0OdDq3TI0bwYfTRqKITezm9ATwqVNVUkKsjWP35/1ud9tc2fhc5WfTTgHbO1khSU1E6A8xSRuIwGnrWRN7qrDPUfcCNwuoh6vQe1jHGFnfH3V7HCTj6oXayPn0bSXuNhr0vIfF0cbLhYV8AtaRQUcPsltWkPlW+hR/povvat4X5+uQXiKENJexKUdnSUJu/Qmeil7Irc9uIBTsxHdy51oOB93Bhk64N/ehQdhx9k1UBMU95EhHU2CtS1Z3nLWYO16wARMJNvONKFZRosRuTb4pd/0ale+w5+43x9gQd50d8Gqug/5WW9LcO9RrxmPDSfvRypkxuPkBhqhtCzrJ5BKfga1pI+1spm/hjeHch4dJhXFavWyyQQW1gaYHLG89XcggLrmo42srBhN22IeVoedkDXbpv+te8uYGMOPUIsrM+zsdytlTAZZIMYxx88HBPs9Yiwk27oO2iUbzcINZ0+D5umtErr3yj785mcozKh0ePRA7rDHdMLpmgZeJdShatxt5f+uu8xf7j0zV1Gh8R+h1i76ezHbFJbczje7hG89c0+h0sIQdNZMQdjoE7NUUlb4dDiapseMHiFuK9uwS+Denook+wY748EZ8Wp2ULIowfxGoTOzvzauY7E5X/P2zF4W4EpPeHqFwZ2Z6ngr209/NB+JYz82kE4sx0RzHgVbC3CTSNyI9FdvJS2IrCk9GsZTEJmvuSI7VuJi02izUXcVLLJ6hUI4HuyHl2cMdW6TQpO7N3ORomZJf/J0/8hcwgSFYdjaig739G4L9sPlEljIhCreOQV/Coy0IxANWh4tU4wEkAM7JJYoshUYnTl9Pr7bjBtNdEUaXRUnyjLgn8Vd6p00sRVhgr64l3OdMhzWvaPl1ZX6Iwp1soxQWRvagcG2XCRbtuS7omD1DqhGh8ll2EDxxVGF/9lZh1YuW70iRnTq2/MT5lw6Zl8msDpmxThwMmlEFmExcuzLG7lNd4rRCgMvziTf6kB2WoZbpwzuEyCKMYxW+m19R6rgcYWF8YM0DzDKHrTKsnFCmEdN0rlif59xyYP4SfD92UHK1Oncabig31HpJ66mMnNYcgR/I/fuarcVE/sdIhuDdI5+NKutfuVkuVr+bYXnyZotTnY3LqOwRzsoRTVzWrcEXiAf847ZJkE9yctKT+EmVnuRidBnLpxHeYHqk2NRvFiRW3q4049zkhjmMJDf4Galt5uz6dXzqn524y79TyK9k1NzknQ+Cf2UNYHaoXBbIp35IFXU+5qm7gVTlgRtoxlauLxQvyKXX9lLk0EdxLyd3oKxGC/VtlnpyOxZiNYVhyfbAOyL+eTPdp18urD4nFVVnKWUDIhtgndXbYvTpPFZvC81qwCdTFth4WWszc8/VAeg94pSKvLBjMgGxwdynzsrWng7t6uu/Fqx7xtvK1mWztZiJMlFGG3b8Sz5LYaETLEnb2bBqDFVjCvtjc9CJMkWnVkpDxxbfIMhGFo+lM6mo+xHPVXDGw7E2e7JYXhrdymmvzEBGtdP2SWXtsoXq3nFCTPLa87lXMB513xC8RDGA+7umvfhojdGa9zNubkSc0roeYFJNZ7KKDR0mnrrYnzFiuWekspivc1hiXl8fWPbuqzygx1NKtxRJ9o8FtAgqrrltp8T2ueyYB1Q6vFaJQ7pCZYzlt0FnSWiKOoCuJlHyoLJLCNPqUrlRPI0RXxHE6LbBkk+g09eHq8OXK4IfLCsJx/DU7qMZS+MA6RprXPmtbluW35pmRAeqd99ItJUZuJQJVrxeLPL6oJqQvYKtax2cLFozfmEQ49dvHd4iT9Veb7TWvL7xtzWT0ZOmgaCDq7L+Aa7gw2+bOdWL91tPWhwhJp9UJQUQ6kIE+9onimNdz3fezQBM3eEarETDlZndjWCCd44sO1eHDjywk7mLNso5Y39PKKat4q6qluFJFlf9EdYracFEmqkhCo09Tk86cn6OLk03ir9mLDSyZBEhd0W+Xah3wgzhiwKrXi2eM83mLmUshe3vjSxSzrNfx3P48YrcleMffzG9XCQGnuRPx1o0OTyi0ngd5dZgm8LPJkdiucgppq0RA4EngsPkXyHM7TIPceSP026A9cHa/Qinripho913moVxMpcfT7zqg/ru0tcLTkhjC+Ua/dL0C66hPuZVVFaK8lpPxt14l3/J6eJQHSwERks+6Uqh6DMWFGSCYLsoijhebjuWRO3bBv2gW869J0xkoD88PA04Tl/E+zQwu5V5ndfx4Aga67IMshPtQsdZS/K4ukxT47F9KmjE8RawxvdVDnBpfHWC/op+5TvBIWsNi6fd1j2LFAc6i3njkoKquUSvNzspqhmdLlmkrQR3rBBEbs4RlX9UIYcccnjGLZ/QP8r/n3xzw9eZ8KgW5riGu7oQasVViJCja5xPemnlQo/0iKsiSySfNed6V5qcAFulAHjW7y0tILZVaJHf0eI9wnigU7UebfCwqp4a6W24f4s3t5IY/p8VC+Ei6b9mA3jF44tLIDv02LgyWaVabzFlpODGfgrEmdPJk2T80hH62ARc2f+TXy7+aJy0+2lAySSQP4LeGmNN0p5KFl94nOJ15XPIr2bAxQGpUgRv7r9rHPhiWCXBlV82Y4fX000W/Gmy6aN53+s5er2zq/4PfmmpTnLk75is2cUUU9WLjn76uVKyEdcRs3boTytd5DmarNtZq9OzDFkSpn1e69ntEGetYTjMi4ITMlhkwRZb+tyOueMjdfVVzGvxcfOkJvsnPVrAQIzqLDCohXhpZxaSU5+rOPh5b7EFXcWWLQKLDizP9idttqouGOv+Oltay/rjaQKQL7yE/9Ig6TS/VvPNQ0Fyugosn+6wDt7D+WsMJ58U+GO9G1HgWd5JJwuGe9kGJnQceGPmmfFpgpulJT7tqxMMj/VwMxp3arpJQQwFCXdflTR1FNS1uedJdfhL029YH+KzPof75ApUFRSn6hcclaU+agYAlPL1+X10xMGgSJHEWDoCjzEvbnGED9dd2CraXgAldXZd/oP4vTm0J4LihjBVXQTR+oTuc7Cpt83e6FRCuZPGLdK4KKlWUfQwQ58OcE6Y3lU2oRaPJ2ZwWKJRF9NSBzE5Etf7/ZSf8jyIuQ2tYsDq/vH2JcLFgeOKuvFGQdJLVK1imZd3QfKp4ks5EX0Er058MjG3w/Lb8pETJRs+UScn2xKNImSEgKlN1Fzxp0vvhMsaMnZqES7zQ9Z0ulWKYneTz9rOa9bOxjzB5WNq5CxTsKEF25jZjFVNCu6ae8Du8zZKGEjJJoHD+ndziemPVshdGIHam4HfcsdDKzB9f6B58ZjST9uVHBLROb+QWGJ3Iw/HFMgEO8NPCbcJFdXFPEhbVr1TZZRgdIJbwI44aWN1vIpn08/b53TaI1qds7pOtpLVHZdwxnyLy3PHVOEHHHZ9iCk88Y5/C+xRikvSmQ08Z5CfutLYAJfZIO0cGmJuFmCmkfLHgtZ4aYQk1WKdhHkOz4kPTwTn4waR8uNXPenGLU5GTdfFmaiE8eWIUNM0wOCqmhlP3i69F8f0DQrUvSBgd3KW54PKM90TAFLvnnnTEct+RKN46y8nH6g+VFCrUzeGL/SWNaXb3SspZeMyWWjcj+jz/44QhJZDXBUniF5Vnmak763cpKvw8eTnsglJ2trZeC2YxEfaWiDwpUIHU66nqg9/vX3/wtQSwMEFAACAAgAwWJDR4Od9K9NAAAAagAAABsAAAB1bml2ZXJzYWwvdW5pdmVyc2FsLnBuZy54bWyzsa/IzVEoSy0qzszPs1Uy1DNQsrfj5bIpKEoty0wtV6gAihnpGUCAkkKlrZIJErc8M6Ukw1bJwtQcIZaRmpmeUWKrZGZiDBfUBxoJAFBLAQIAABQAAgAIAJFiu0aKJOKo+gIAALAIAAAUAAAAAAAAAAEAAAAAAAAAAAB1bml2ZXJzYWwvcGxheWVyLnhtbFBLAQIAABQAAgAIAMFiQ0eg+G+Ymy8AAHJTAAAXAAAAAAAAAAAAAAAAACwDAAB1bml2ZXJzYWwvdW5pdmVyc2FsLnBuZ1BLAQIAABQAAgAIAMFiQ0eDnfSvTQAAAGoAAAAbAAAAAAAAAAEAAAAAAPwyAAB1bml2ZXJzYWwvdW5pdmVyc2FsLnBuZy54bWxQSwUGAAAAAAMAAwDQAAAAgjMAAAAA"/>
  <p:tag name="ISPRING_PRESENTATION_TITLE" val="Beginner's Arabic (Lesson1)"/>
  <p:tag name="GENSWF_MOVIE_ONCLICK_URL" val="http://"/>
  <p:tag name="GENSWF_MOVIE_ONCLICK_URL_TARGET" val="_self"/>
  <p:tag name="GENSWF_MOVIE_PRESENTATION_END_URL" val="http://"/>
  <p:tag name="GENSWF_MOVIE_PRESENTATION_END_URL_TARGET" val="_self"/>
  <p:tag name="ISPRING_PRESENTATION_INFO" val="&lt;?xml version=&quot;1.0&quot; encoding=&quot;UTF-8&quot; standalone=&quot;no&quot; ?&gt;&#10;&lt;presentation&gt;&#10;&#10;  &lt;slides&gt;&#10;    &lt;slide duration=&quot;5000&quot; id=&quot;{28930ACB-3311-44DD-B691-34754D603BC5}&quot; pptId=&quot;256&quot; transitionDuration=&quot;0&quot;/&gt;&#10;    &lt;slide duration=&quot;5000&quot; id=&quot;{761D985E-2A11-48DC-94BE-8D0E768745C8}&quot; pptId=&quot;257&quot; transitionDuration=&quot;0&quot;/&gt;&#10;    &lt;slide duration=&quot;5000&quot; id=&quot;{4EA3E9F2-FE8B-4AE7-AF0D-E10EB0479B55}&quot; pptId=&quot;280&quot; transitionDuration=&quot;0&quot;/&gt;&#10;    &lt;slide duration=&quot;5000&quot; id=&quot;{62B8EEA4-4F63-49B2-80B2-BDFDC43409FD}&quot; pptId=&quot;281&quot; transitionDuration=&quot;0&quot;/&gt;&#10;    &lt;slide duration=&quot;5000&quot; id=&quot;{7202706C-CEC8-4E15-B6FF-F890F7A2C551}&quot; pptId=&quot;282&quot; transitionDuration=&quot;0&quot;/&gt;&#10;    &lt;slide duration=&quot;5000&quot; id=&quot;{A50AF6C9-642A-44CB-B004-93913280A21E}&quot; pptId=&quot;283&quot; transitionDuration=&quot;0&quot;/&gt;&#10;    &lt;slide duration=&quot;5000&quot; id=&quot;{0B6C7D9A-10B0-41C7-B17D-EEF0A887F8F0}&quot; pptId=&quot;284&quot; transitionDuration=&quot;0&quot;/&gt;&#10;    &lt;slide duration=&quot;5000&quot; id=&quot;{0AAF3F17-9D23-4781-B80E-315E3E47710D}&quot; pptId=&quot;285&quot; transitionDuration=&quot;0&quot;/&gt;&#10;    &lt;slide duration=&quot;5000&quot; id=&quot;{700F100B-C685-41BA-A420-B39CF2E05A5E}&quot; pptId=&quot;286&quot; transitionDuration=&quot;0&quot;/&gt;&#10;    &lt;slide duration=&quot;5000&quot; id=&quot;{86DF3F6E-59B4-4864-8679-D83044D2ED85}&quot; pptId=&quot;287&quot; transitionDuration=&quot;0&quot;/&gt;&#10;    &lt;slide duration=&quot;5000&quot; id=&quot;{6D8A6966-5E95-4B63-B281-C8E8F659EE8C}&quot; pptId=&quot;288&quot; transitionDuration=&quot;0&quot;/&gt;&#10;    &lt;slide duration=&quot;5000&quot; id=&quot;{B7FFE66F-5045-48DD-BC03-3A3C49E2E9B9}&quot; pptId=&quot;289&quot; transitionDuration=&quot;0&quot;/&gt;&#10;    &lt;slide duration=&quot;28001&quot; id=&quot;{9E1049A6-F1D5-433E-B138-EDD610E3401E}&quot; pptId=&quot;291&quot; transitionDuration=&quot;0&quot;/&gt;&#10;    &lt;slide duration=&quot;28001&quot; id=&quot;{25CA2A09-AD6D-49B0-8C36-B2A34571AE4F}&quot; pptId=&quot;290&quot; transitionDuration=&quot;0&quot;/&gt;&#10;    &lt;slide duration=&quot;5000&quot; id=&quot;{D36A2A66-E3D6-4CD8-B952-230833B1483B}&quot; pptId=&quot;258&quot; transitionDuration=&quot;0&quot;/&gt;&#10;    &lt;slide duration=&quot;5000&quot; id=&quot;{D0E0C533-08B1-42F4-BB95-646F865A44A8}&quot; pptId=&quot;293&quot; transitionDuration=&quot;0&quot;/&gt;&#10;    &lt;slide duration=&quot;5000&quot; id=&quot;{07ABD6C0-BC2C-44C2-95FD-B187792F50C2}&quot; pptId=&quot;259&quot; transitionDuration=&quot;0&quot;/&gt;&#10;    &lt;slide duration=&quot;5000&quot; id=&quot;{5C94A468-6746-4F6C-B111-F9498D4C5C21}&quot; pptId=&quot;262&quot; transitionDuration=&quot;0&quot;/&gt;&#10;    &lt;slide duration=&quot;5000&quot; id=&quot;{67FD6277-808C-4A1F-963F-C93DD2574239}&quot; pptId=&quot;267&quot; transitionDuration=&quot;0&quot;/&gt;&#10;    &lt;slide duration=&quot;5000&quot; id=&quot;{39D1EC6D-934D-4F7E-BAB1-CD2CEE2E1B00}&quot; pptId=&quot;268&quot; transitionDuration=&quot;0&quot;/&gt;&#10;    &lt;slide duration=&quot;5000&quot; id=&quot;{B7BC1670-776B-4880-A8B3-C7E898BFF670}&quot; pptId=&quot;269&quot; transitionDuration=&quot;0&quot;/&gt;&#10;    &lt;slide duration=&quot;5000&quot; id=&quot;{4CAB6A15-ED10-4B90-AE4F-CDAB71440C2B}&quot; pptId=&quot;270&quot; transitionDuration=&quot;0&quot;/&gt;&#10;    &lt;slide duration=&quot;5000&quot; id=&quot;{13EDDD65-6C6F-4C1A-B30D-E3DE100181AA}&quot; pptId=&quot;271&quot; transitionDuration=&quot;0&quot;/&gt;&#10;    &lt;slide duration=&quot;5000&quot; id=&quot;{4E5869A9-C2DD-4E4F-A9DB-735C45681241}&quot; pptId=&quot;272&quot; transitionDuration=&quot;0&quot;/&gt;&#10;    &lt;slide duration=&quot;5000&quot; id=&quot;{F5C85549-6230-4B02-B8A4-4B934FBE1E2C}&quot; pptId=&quot;273&quot; transitionDuration=&quot;0&quot;/&gt;&#10;    &lt;slide duration=&quot;5000&quot; id=&quot;{AC6FF73D-5CCC-4862-A33F-844654C2B7B1}&quot; pptId=&quot;263&quot; transitionDuration=&quot;0&quot;/&gt;&#10;    &lt;slide duration=&quot;5000&quot; id=&quot;{6026BEA1-FBD1-416C-A638-DC2833CFCF82}&quot; pptId=&quot;264&quot; transitionDuration=&quot;0&quot;/&gt;&#10;    &lt;slide duration=&quot;5000&quot; id=&quot;{182BA2FC-D900-4A37-8778-6DECC41F521C}&quot; pptId=&quot;265&quot; transitionDuration=&quot;0&quot;/&gt;&#10;  &lt;/slides&gt;&#10;&#10;&lt;/presentation&gt;&#10;"/>
  <p:tag name="ISPRING_RESOURCE_PATHS_HASH_2" val="5c2dedba83b5382ddb63a43acc5f856cfdf02dc1"/>
  <p:tag name="ISPRING_PRESENTERDATA_0" val="QXJhYmljIExhbmd1YWdlIFRlYWNoZXI=|SmFiYXRhbiBCYWhhc2EgKDIwMTYp|||ezZERjU2ODMzLTIxRTgtNDMwQS1CMURELUNDMjc0OTUxNjJGNX0=|SmFiYXRhbiBCYWhhc2EKUHVzYXQgQmFoYXNhIGRhbiBQZW1iYW5ndW5hbiBJbnNhbgpVVGVN||MQ==|||"/>
  <p:tag name="ISPRING_RESOURCE_FOLDER" val="C:\Users\PSTP UTeM\Desktop\iSpring _Arabic Lesson (Elementary Level)\Beginner's Arabic (Lesson9)"/>
  <p:tag name="ISPRING_PRESENTATION_PATH" val="C:\Users\PSTP UTeM\Desktop\iSpring _Arabic Lesson (Elementary Level)\Beginner's Arabic (Lesson9).pptx"/>
  <p:tag name="ISPRING_RESOURCE_PATHS_HASH_PRESENTER" val="f09da54a9e74fe4ed9287b7ab8f6f5c21ba9da93"/>
  <p:tag name="FLASHSPRING_PRESENTATION_REFERENCES" val="W&#10;Arabic - BBC Languages&#10;http://www.bbc.co.uk/languages/other/arabic/guide/&#10;_blank&#10;|&#10;W&#10;Omniglot Arabic&#10;http://omniglot.com/links/arabic.php&#10;_blank&#10;|&#10;W&#10;Salaam Arabic&#10;http://www.salaamarabic.com&#10;_blank&#10;|&#10;W&#10;Learn Arabic - My Languages&#10;http://mylanguages.org/learn_arabic.php&#10;_blank&#10;|&#10;W&#10;My Easy Arabic&#10;http://www.myeasyarabic.com&#10;_blank&#10;|&#10;W&#10;Speak 7 - Arabic&#10;http://www.arabic.speak7.com&#10;_blank&#10;|&#10;W&#10;Arabic Online&#10;http://www.arabiconline.eu&#10;_blank&#10;|&#10;W&#10;Arabic Alphabets&#10;http://www.arabic-alphabet.org&#10;_blank&#10;|&#10;W&#10;Learn Arabic Online&#10;http://www.learnarabiconline.com&#10;_blank&#10;|&#10;W&#10;Talk In Arabic&#10;https://www.talkinarabic.com&#10;_blank&#10;|&#10;F&#10;EXERCISE HANDOUT 9.pdf&#10;C:\Users\PSTP UTeM\Desktop\iSpring _Arabic Lesson (Elementary Level)\Beginner's Arabic (Lesson9)\attachment\att13\EXERCISE HANDOUT 9.pdf&#10;_blank&#10;|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be90ac72-4193-4fc1-9631-99ae3dc474c5}&quot;&#10;PoseId 03_026_kate.jpg&#1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496120b0-5cc8-4e66-b9f8-1c2c2715775b}&quot;&#10;PoseId 056_044_melanie.jpg&#1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5C94A468-6746-4F6C-B111-F9498D4C5C2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be90ac72-4193-4fc1-9631-99ae3dc474c5}&quot;&#10;PoseId 03_026_kate.jpg&#10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496120b0-5cc8-4e66-b9f8-1c2c2715775b}&quot;&#10;PoseId 056_044_melanie.jpg&#10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5C94A468-6746-4F6C-B111-F9498D4C5C2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be90ac72-4193-4fc1-9631-99ae3dc474c5}&quot;&#10;PoseId 03_026_kate.jpg&#10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496120b0-5cc8-4e66-b9f8-1c2c2715775b}&quot;&#10;PoseId 056_044_melanie.jpg&#10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5C94A468-6746-4F6C-B111-F9498D4C5C2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be90ac72-4193-4fc1-9631-99ae3dc474c5}&quot;&#10;PoseId 03_026_kate.jpg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ece8fc03-2ac5-4c19-bcdf-0b0dbe49f313}&quot;&#10;PoseId 15_029a_sawyer2.jpg&#10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496120b0-5cc8-4e66-b9f8-1c2c2715775b}&quot;&#10;PoseId 056_044_melanie.jpg&#10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b3e63f40-53e6-43d7-92cd-f51b22b1d9fe}&quot;&#10;PoseId 01_021_klein.jpg&#10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5C94A468-6746-4F6C-B111-F9498D4C5C21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be90ac72-4193-4fc1-9631-99ae3dc474c5}&quot;&#10;PoseId 03_026_kate.jpg&#10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496120b0-5cc8-4e66-b9f8-1c2c2715775b}&quot;&#10;PoseId 056_044_melanie.jpg&#10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b3e63f40-53e6-43d7-92cd-f51b22b1d9fe}&quot;&#10;PoseId 01_021_klein.jpg&#10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5C94A468-6746-4F6C-B111-F9498D4C5C2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be90ac72-4193-4fc1-9631-99ae3dc474c5}&quot;&#10;PoseId 03_026_kate.jpg&#10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b3e63f40-53e6-43d7-92cd-f51b22b1d9fe}&quot;&#10;PoseId 01_021_klein.jpg&#10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5C94A468-6746-4F6C-B111-F9498D4C5C2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761D985E-2A11-48DC-94BE-8D0E768745C8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496120b0-5cc8-4e66-b9f8-1c2c2715775b}&quot;&#10;PoseId 056_044_melanie.jpg&#10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b3e63f40-53e6-43d7-92cd-f51b22b1d9fe}&quot;&#10;PoseId 01_021_klein.jpg&#10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F5C85549-6230-4B02-B8A4-4B934FBE1E2C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QUIZ_SHAPES_ADDED" val="1"/>
  <p:tag name="ISPRING_SLIDE_ID" val="{AC6FF73D-5CCC-4862-A33F-844654C2B7B1}"/>
  <p:tag name="ISPRING_RESOURCE_QUIZ" val="quiz9.quiz"/>
  <p:tag name="ISPRING_QUIZ_RELATIVE_PATH" val="Beginner's Arabic (Lesson9)\quiz\quiz9.quiz"/>
  <p:tag name="ISPRING_QUIZ_FULL_PATH" val="C:\Users\PSTP UTeM\Desktop\iSpring _Arabic Lesson (Elementary Level)\Beginner's Arabic (Lesson9)\quiz\quiz9.quiz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INTERACTION_TYPE_SHAPE_ADDED" val="Book"/>
  <p:tag name="ISPRING_SLIDE_ID" val="{6026BEA1-FBD1-416C-A638-DC2833CFCF82}"/>
  <p:tag name="ISPRING_INTERACTION_RELATIVE_PATH" val="Beginner's Arabic (Lesson9)\interactions\intr1.kntx"/>
  <p:tag name="ISPRING_INTERACTION_FULL_PATH" val="C:\Users\PSTP UTeM\Desktop\iSpring _Arabic Lesson (Elementary Level)\Beginner's Arabic (Lesson9)\interactions\intr1.kntx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182BA2FC-D900-4A37-8778-6DECC41F521C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ece8fc03-2ac5-4c19-bcdf-0b0dbe49f313}&quot;&#10;PoseId 18_029a_sawyer2.jpg&#1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07ABD6C0-BC2C-44C2-95FD-B187792F50C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5C94A468-6746-4F6C-B111-F9498D4C5C2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be90ac72-4193-4fc1-9631-99ae3dc474c5}&quot;&#10;PoseId 03_026_kate.jpg&#1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496120b0-5cc8-4e66-b9f8-1c2c2715775b}&quot;&#10;PoseId 056_044_melanie.jpg&#1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5C94A468-6746-4F6C-B111-F9498D4C5C21}"/>
</p:tagLst>
</file>

<file path=ppt/theme/theme1.xml><?xml version="1.0" encoding="utf-8"?>
<a:theme xmlns:a="http://schemas.openxmlformats.org/drawingml/2006/main" name="MOOC-THEME-4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OC-THEME-4-3" id="{EC82C68F-5485-2242-BD09-63A51915FC3D}" vid="{181ECB99-4D00-1A49-8B72-15C3178D7F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 OCW SIZE 4-3</Template>
  <TotalTime>1974</TotalTime>
  <Words>703</Words>
  <Application>Microsoft Macintosh PowerPoint</Application>
  <PresentationFormat>On-screen Show (4:3)</PresentationFormat>
  <Paragraphs>147</Paragraphs>
  <Slides>15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MS Mincho</vt:lpstr>
      <vt:lpstr>SimSun</vt:lpstr>
      <vt:lpstr>Arial</vt:lpstr>
      <vt:lpstr>Berlin Sans FB</vt:lpstr>
      <vt:lpstr>Bookman Old Style</vt:lpstr>
      <vt:lpstr>Calibri</vt:lpstr>
      <vt:lpstr>Tahoma</vt:lpstr>
      <vt:lpstr>Times New Roman</vt:lpstr>
      <vt:lpstr>MOOC-THEME-4-3</vt:lpstr>
      <vt:lpstr>PowerPoint Presentation</vt:lpstr>
      <vt:lpstr>LESSON 9 - MEETING</vt:lpstr>
      <vt:lpstr>Phrases (al-‘ibārāt  اَلْعِبَارَاتُ)</vt:lpstr>
      <vt:lpstr>Conversation (al-hiwār الْحِوَارُ)</vt:lpstr>
      <vt:lpstr>Conversation (al-hiwār الْحِوَارُ)</vt:lpstr>
      <vt:lpstr>Conversation (al-hiwār الْحِوَارُ)</vt:lpstr>
      <vt:lpstr>Conversation (al-hiwār الْحِوَارُ)</vt:lpstr>
      <vt:lpstr>Conversation (al-hiwār الْحِوَارُ)</vt:lpstr>
      <vt:lpstr>Conversation (al-hiwār الْحِوَارُ)</vt:lpstr>
      <vt:lpstr>Conversation (al-hiwār الْحِوَارُ)</vt:lpstr>
      <vt:lpstr>Conversation (al-hiwār الْحِوَارُ)</vt:lpstr>
      <vt:lpstr>Alphabet (al-hurūf  اَلْحُرُوْفُ)</vt:lpstr>
      <vt:lpstr>Exercises (at-tadrībāt  التَّدْرِيْبَاتُ)</vt:lpstr>
      <vt:lpstr>Home Work (al-wājib al-manzili اَلْوَاجِبُ الْمَنْزِلِيُّ )</vt:lpstr>
      <vt:lpstr>Revision Video (fīdiyū al-murāja‘ah  فِيْدِيُو اَلْمُرَاجَعَةُ)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Beginner's Arabic (Lesson1)</dc:title>
  <dc:creator>01311</dc:creator>
  <cp:lastModifiedBy>Microsoft Office User</cp:lastModifiedBy>
  <cp:revision>243</cp:revision>
  <dcterms:created xsi:type="dcterms:W3CDTF">2015-06-12T12:32:40Z</dcterms:created>
  <dcterms:modified xsi:type="dcterms:W3CDTF">2018-09-18T05:02:06Z</dcterms:modified>
</cp:coreProperties>
</file>