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1" r:id="rId14"/>
    <p:sldId id="290" r:id="rId15"/>
    <p:sldId id="293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FF00"/>
    <a:srgbClr val="66FF66"/>
    <a:srgbClr val="88A8C2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/>
    <p:restoredTop sz="94674"/>
  </p:normalViewPr>
  <p:slideViewPr>
    <p:cSldViewPr>
      <p:cViewPr varScale="1">
        <p:scale>
          <a:sx n="95" d="100"/>
          <a:sy n="95" d="100"/>
        </p:scale>
        <p:origin x="184" y="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7B6DB-4A7E-455D-BE83-9B6B6782232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671F49-903D-4456-8E73-6E0D995D2E91}">
      <dgm:prSet phldrT="[Text]"/>
      <dgm:spPr/>
      <dgm:t>
        <a:bodyPr/>
        <a:lstStyle/>
        <a:p>
          <a:r>
            <a:rPr lang="en-US" dirty="0"/>
            <a:t>OBJECTIVES</a:t>
          </a:r>
        </a:p>
        <a:p>
          <a:r>
            <a:rPr lang="en-US" dirty="0"/>
            <a:t>In this chapter, you will learn the </a:t>
          </a:r>
          <a:r>
            <a:rPr lang="en-US"/>
            <a:t>following outcomes</a:t>
          </a:r>
          <a:r>
            <a:rPr lang="en-US" dirty="0"/>
            <a:t>:</a:t>
          </a:r>
        </a:p>
      </dgm:t>
    </dgm:pt>
    <dgm:pt modelId="{89954C48-23A9-4BD2-8C1D-49BB8F6E1FF2}" type="parTrans" cxnId="{4D46D1D0-3B72-42EF-AFC2-384699375A9A}">
      <dgm:prSet/>
      <dgm:spPr/>
      <dgm:t>
        <a:bodyPr/>
        <a:lstStyle/>
        <a:p>
          <a:endParaRPr lang="en-US"/>
        </a:p>
      </dgm:t>
    </dgm:pt>
    <dgm:pt modelId="{B368E6CE-745D-4794-B53F-5E1116649DB9}" type="sibTrans" cxnId="{4D46D1D0-3B72-42EF-AFC2-384699375A9A}">
      <dgm:prSet/>
      <dgm:spPr/>
      <dgm:t>
        <a:bodyPr/>
        <a:lstStyle/>
        <a:p>
          <a:endParaRPr lang="en-US"/>
        </a:p>
      </dgm:t>
    </dgm:pt>
    <dgm:pt modelId="{BCEC3AA3-224B-4516-8A29-175D2B9ADE9A}">
      <dgm:prSet phldrT="[Text]"/>
      <dgm:spPr/>
      <dgm:t>
        <a:bodyPr/>
        <a:lstStyle/>
        <a:p>
          <a:r>
            <a:rPr lang="en-US" dirty="0"/>
            <a:t>Learn about question words, new words and pronunciation of numbers 91-100.</a:t>
          </a:r>
        </a:p>
      </dgm:t>
    </dgm:pt>
    <dgm:pt modelId="{385CC271-A198-419A-91D0-55F65D00272E}" type="parTrans" cxnId="{90A3D81B-AB61-4399-BD75-4FEEE9A7F454}">
      <dgm:prSet/>
      <dgm:spPr/>
      <dgm:t>
        <a:bodyPr/>
        <a:lstStyle/>
        <a:p>
          <a:endParaRPr lang="en-US"/>
        </a:p>
      </dgm:t>
    </dgm:pt>
    <dgm:pt modelId="{92B651F2-32A8-4920-8221-3F7118F4090D}" type="sibTrans" cxnId="{90A3D81B-AB61-4399-BD75-4FEEE9A7F454}">
      <dgm:prSet/>
      <dgm:spPr/>
      <dgm:t>
        <a:bodyPr/>
        <a:lstStyle/>
        <a:p>
          <a:endParaRPr lang="en-US"/>
        </a:p>
      </dgm:t>
    </dgm:pt>
    <dgm:pt modelId="{C89B8805-F26F-4003-9019-2054A2411E79}">
      <dgm:prSet phldrT="[Text]"/>
      <dgm:spPr/>
      <dgm:t>
        <a:bodyPr/>
        <a:lstStyle/>
        <a:p>
          <a:r>
            <a:rPr lang="en-US" dirty="0"/>
            <a:t>Read, listen and understand conversation relating to ‘Meeting'.</a:t>
          </a:r>
        </a:p>
      </dgm:t>
    </dgm:pt>
    <dgm:pt modelId="{F3FF66DE-9857-4746-887F-D6A173DD30E7}" type="parTrans" cxnId="{EA3C2FD0-36FF-4FBE-92EE-3B622B40F391}">
      <dgm:prSet/>
      <dgm:spPr/>
      <dgm:t>
        <a:bodyPr/>
        <a:lstStyle/>
        <a:p>
          <a:endParaRPr lang="en-US"/>
        </a:p>
      </dgm:t>
    </dgm:pt>
    <dgm:pt modelId="{5B31CAC9-87E8-4996-B56D-99F11F2FA748}" type="sibTrans" cxnId="{EA3C2FD0-36FF-4FBE-92EE-3B622B40F391}">
      <dgm:prSet/>
      <dgm:spPr/>
      <dgm:t>
        <a:bodyPr/>
        <a:lstStyle/>
        <a:p>
          <a:endParaRPr lang="en-US"/>
        </a:p>
      </dgm:t>
    </dgm:pt>
    <dgm:pt modelId="{D8CF8CD3-8D2C-4CD3-978B-09D18A10C0EE}">
      <dgm:prSet phldrT="[Text]"/>
      <dgm:spPr/>
      <dgm:t>
        <a:bodyPr/>
        <a:lstStyle/>
        <a:p>
          <a:r>
            <a:rPr lang="en-US" dirty="0"/>
            <a:t>Communicate with friends through written and practical exercises.</a:t>
          </a:r>
        </a:p>
      </dgm:t>
    </dgm:pt>
    <dgm:pt modelId="{7DA368AF-70FF-4A83-A496-0BD1DE008C76}" type="parTrans" cxnId="{48752607-FD43-4D83-9715-5D5C50731A3A}">
      <dgm:prSet/>
      <dgm:spPr/>
      <dgm:t>
        <a:bodyPr/>
        <a:lstStyle/>
        <a:p>
          <a:endParaRPr lang="en-US"/>
        </a:p>
      </dgm:t>
    </dgm:pt>
    <dgm:pt modelId="{7437DB4B-29E2-4223-B929-7A913AC2597F}" type="sibTrans" cxnId="{48752607-FD43-4D83-9715-5D5C50731A3A}">
      <dgm:prSet/>
      <dgm:spPr/>
      <dgm:t>
        <a:bodyPr/>
        <a:lstStyle/>
        <a:p>
          <a:endParaRPr lang="en-US"/>
        </a:p>
      </dgm:t>
    </dgm:pt>
    <dgm:pt modelId="{395429CA-2A79-494B-8C40-D9E3A6011F41}" type="pres">
      <dgm:prSet presAssocID="{EA37B6DB-4A7E-455D-BE83-9B6B6782232B}" presName="layout" presStyleCnt="0">
        <dgm:presLayoutVars>
          <dgm:chMax/>
          <dgm:chPref/>
          <dgm:dir/>
          <dgm:resizeHandles/>
        </dgm:presLayoutVars>
      </dgm:prSet>
      <dgm:spPr/>
    </dgm:pt>
    <dgm:pt modelId="{320843F7-1228-4F30-A1DA-3EE790CE7398}" type="pres">
      <dgm:prSet presAssocID="{A9671F49-903D-4456-8E73-6E0D995D2E91}" presName="root" presStyleCnt="0">
        <dgm:presLayoutVars>
          <dgm:chMax/>
          <dgm:chPref/>
        </dgm:presLayoutVars>
      </dgm:prSet>
      <dgm:spPr/>
    </dgm:pt>
    <dgm:pt modelId="{C893F6A9-F5AC-41FD-B3D7-6E5ED9F0B7F4}" type="pres">
      <dgm:prSet presAssocID="{A9671F49-903D-4456-8E73-6E0D995D2E91}" presName="rootComposite" presStyleCnt="0">
        <dgm:presLayoutVars/>
      </dgm:prSet>
      <dgm:spPr/>
    </dgm:pt>
    <dgm:pt modelId="{ABF2D82A-F7CC-4729-9F45-EEEC586D5520}" type="pres">
      <dgm:prSet presAssocID="{A9671F49-903D-4456-8E73-6E0D995D2E91}" presName="ParentAccent" presStyleLbl="alignNode1" presStyleIdx="0" presStyleCnt="1"/>
      <dgm:spPr/>
    </dgm:pt>
    <dgm:pt modelId="{D063C5DE-3EFC-4ED1-9993-4DAF52D15B5A}" type="pres">
      <dgm:prSet presAssocID="{A9671F49-903D-4456-8E73-6E0D995D2E91}" presName="ParentSmallAccent" presStyleLbl="fgAcc1" presStyleIdx="0" presStyleCnt="1" custLinFactX="600000" custLinFactNeighborX="637487" custLinFactNeighborY="-30817"/>
      <dgm:spPr/>
    </dgm:pt>
    <dgm:pt modelId="{352A2DE7-3BFA-4768-AAE3-904573EED811}" type="pres">
      <dgm:prSet presAssocID="{A9671F49-903D-4456-8E73-6E0D995D2E91}" presName="Parent" presStyleLbl="revTx" presStyleIdx="0" presStyleCnt="4" custScaleX="121779">
        <dgm:presLayoutVars>
          <dgm:chMax/>
          <dgm:chPref val="4"/>
          <dgm:bulletEnabled val="1"/>
        </dgm:presLayoutVars>
      </dgm:prSet>
      <dgm:spPr/>
    </dgm:pt>
    <dgm:pt modelId="{EEA8865F-35BC-46A8-815D-20BEAA021F03}" type="pres">
      <dgm:prSet presAssocID="{A9671F49-903D-4456-8E73-6E0D995D2E91}" presName="childShape" presStyleCnt="0">
        <dgm:presLayoutVars>
          <dgm:chMax val="0"/>
          <dgm:chPref val="0"/>
        </dgm:presLayoutVars>
      </dgm:prSet>
      <dgm:spPr/>
    </dgm:pt>
    <dgm:pt modelId="{E6D5A309-F89B-4271-A47C-7362F0A96433}" type="pres">
      <dgm:prSet presAssocID="{BCEC3AA3-224B-4516-8A29-175D2B9ADE9A}" presName="childComposite" presStyleCnt="0">
        <dgm:presLayoutVars>
          <dgm:chMax val="0"/>
          <dgm:chPref val="0"/>
        </dgm:presLayoutVars>
      </dgm:prSet>
      <dgm:spPr/>
    </dgm:pt>
    <dgm:pt modelId="{AF77637F-7FAF-481B-A441-BED0EC7BE4EE}" type="pres">
      <dgm:prSet presAssocID="{BCEC3AA3-224B-4516-8A29-175D2B9ADE9A}" presName="ChildAccent" presStyleLbl="solidFgAcc1" presStyleIdx="0" presStyleCnt="3"/>
      <dgm:spPr/>
    </dgm:pt>
    <dgm:pt modelId="{3EC06B94-A566-49EA-BFEB-23A0BF764B27}" type="pres">
      <dgm:prSet presAssocID="{BCEC3AA3-224B-4516-8A29-175D2B9ADE9A}" presName="Child" presStyleLbl="revTx" presStyleIdx="1" presStyleCnt="4" custScaleX="121631" custLinFactNeighborX="10639" custLinFactNeighborY="-2879">
        <dgm:presLayoutVars>
          <dgm:chMax val="0"/>
          <dgm:chPref val="0"/>
          <dgm:bulletEnabled val="1"/>
        </dgm:presLayoutVars>
      </dgm:prSet>
      <dgm:spPr/>
    </dgm:pt>
    <dgm:pt modelId="{A1205738-230D-4B67-B875-9B2C88C5B311}" type="pres">
      <dgm:prSet presAssocID="{C89B8805-F26F-4003-9019-2054A2411E79}" presName="childComposite" presStyleCnt="0">
        <dgm:presLayoutVars>
          <dgm:chMax val="0"/>
          <dgm:chPref val="0"/>
        </dgm:presLayoutVars>
      </dgm:prSet>
      <dgm:spPr/>
    </dgm:pt>
    <dgm:pt modelId="{7B7DDEC9-B0A8-4684-BEA6-9DB5D886C01F}" type="pres">
      <dgm:prSet presAssocID="{C89B8805-F26F-4003-9019-2054A2411E79}" presName="ChildAccent" presStyleLbl="solidFgAcc1" presStyleIdx="1" presStyleCnt="3"/>
      <dgm:spPr/>
    </dgm:pt>
    <dgm:pt modelId="{281FAC57-6BD1-4CD1-A417-4325A8DFF617}" type="pres">
      <dgm:prSet presAssocID="{C89B8805-F26F-4003-9019-2054A2411E79}" presName="Child" presStyleLbl="revTx" presStyleIdx="2" presStyleCnt="4" custScaleX="120572" custLinFactNeighborX="9683" custLinFactNeighborY="-1761">
        <dgm:presLayoutVars>
          <dgm:chMax val="0"/>
          <dgm:chPref val="0"/>
          <dgm:bulletEnabled val="1"/>
        </dgm:presLayoutVars>
      </dgm:prSet>
      <dgm:spPr/>
    </dgm:pt>
    <dgm:pt modelId="{D2164C7C-BA25-4917-B2A4-37B130901588}" type="pres">
      <dgm:prSet presAssocID="{D8CF8CD3-8D2C-4CD3-978B-09D18A10C0EE}" presName="childComposite" presStyleCnt="0">
        <dgm:presLayoutVars>
          <dgm:chMax val="0"/>
          <dgm:chPref val="0"/>
        </dgm:presLayoutVars>
      </dgm:prSet>
      <dgm:spPr/>
    </dgm:pt>
    <dgm:pt modelId="{774437AC-8F23-401A-B193-A4EDFD904BB9}" type="pres">
      <dgm:prSet presAssocID="{D8CF8CD3-8D2C-4CD3-978B-09D18A10C0EE}" presName="ChildAccent" presStyleLbl="solidFgAcc1" presStyleIdx="2" presStyleCnt="3"/>
      <dgm:spPr/>
    </dgm:pt>
    <dgm:pt modelId="{42F61995-5ECD-4D18-B346-F3B92507B295}" type="pres">
      <dgm:prSet presAssocID="{D8CF8CD3-8D2C-4CD3-978B-09D18A10C0EE}" presName="Child" presStyleLbl="revTx" presStyleIdx="3" presStyleCnt="4" custScaleX="120185" custLinFactNeighborX="9193" custLinFactNeighborY="476">
        <dgm:presLayoutVars>
          <dgm:chMax val="0"/>
          <dgm:chPref val="0"/>
          <dgm:bulletEnabled val="1"/>
        </dgm:presLayoutVars>
      </dgm:prSet>
      <dgm:spPr/>
    </dgm:pt>
  </dgm:ptLst>
  <dgm:cxnLst>
    <dgm:cxn modelId="{339B2206-C6F9-40BE-ACA6-0E48582AB615}" type="presOf" srcId="{D8CF8CD3-8D2C-4CD3-978B-09D18A10C0EE}" destId="{42F61995-5ECD-4D18-B346-F3B92507B295}" srcOrd="0" destOrd="0" presId="urn:microsoft.com/office/officeart/2008/layout/SquareAccentList"/>
    <dgm:cxn modelId="{48752607-FD43-4D83-9715-5D5C50731A3A}" srcId="{A9671F49-903D-4456-8E73-6E0D995D2E91}" destId="{D8CF8CD3-8D2C-4CD3-978B-09D18A10C0EE}" srcOrd="2" destOrd="0" parTransId="{7DA368AF-70FF-4A83-A496-0BD1DE008C76}" sibTransId="{7437DB4B-29E2-4223-B929-7A913AC2597F}"/>
    <dgm:cxn modelId="{92CF8912-CE51-42AA-9416-8C87C3AF14EF}" type="presOf" srcId="{BCEC3AA3-224B-4516-8A29-175D2B9ADE9A}" destId="{3EC06B94-A566-49EA-BFEB-23A0BF764B27}" srcOrd="0" destOrd="0" presId="urn:microsoft.com/office/officeart/2008/layout/SquareAccentList"/>
    <dgm:cxn modelId="{90A3D81B-AB61-4399-BD75-4FEEE9A7F454}" srcId="{A9671F49-903D-4456-8E73-6E0D995D2E91}" destId="{BCEC3AA3-224B-4516-8A29-175D2B9ADE9A}" srcOrd="0" destOrd="0" parTransId="{385CC271-A198-419A-91D0-55F65D00272E}" sibTransId="{92B651F2-32A8-4920-8221-3F7118F4090D}"/>
    <dgm:cxn modelId="{54C5B398-2218-44C5-A27C-0595D2B793C8}" type="presOf" srcId="{A9671F49-903D-4456-8E73-6E0D995D2E91}" destId="{352A2DE7-3BFA-4768-AAE3-904573EED811}" srcOrd="0" destOrd="0" presId="urn:microsoft.com/office/officeart/2008/layout/SquareAccentList"/>
    <dgm:cxn modelId="{4F3F7BA0-B8D4-4FA0-978D-0D21D1B6347E}" type="presOf" srcId="{C89B8805-F26F-4003-9019-2054A2411E79}" destId="{281FAC57-6BD1-4CD1-A417-4325A8DFF617}" srcOrd="0" destOrd="0" presId="urn:microsoft.com/office/officeart/2008/layout/SquareAccentList"/>
    <dgm:cxn modelId="{F4D08DB6-CD4A-4477-AD59-7468EA4539B4}" type="presOf" srcId="{EA37B6DB-4A7E-455D-BE83-9B6B6782232B}" destId="{395429CA-2A79-494B-8C40-D9E3A6011F41}" srcOrd="0" destOrd="0" presId="urn:microsoft.com/office/officeart/2008/layout/SquareAccentList"/>
    <dgm:cxn modelId="{EA3C2FD0-36FF-4FBE-92EE-3B622B40F391}" srcId="{A9671F49-903D-4456-8E73-6E0D995D2E91}" destId="{C89B8805-F26F-4003-9019-2054A2411E79}" srcOrd="1" destOrd="0" parTransId="{F3FF66DE-9857-4746-887F-D6A173DD30E7}" sibTransId="{5B31CAC9-87E8-4996-B56D-99F11F2FA748}"/>
    <dgm:cxn modelId="{4D46D1D0-3B72-42EF-AFC2-384699375A9A}" srcId="{EA37B6DB-4A7E-455D-BE83-9B6B6782232B}" destId="{A9671F49-903D-4456-8E73-6E0D995D2E91}" srcOrd="0" destOrd="0" parTransId="{89954C48-23A9-4BD2-8C1D-49BB8F6E1FF2}" sibTransId="{B368E6CE-745D-4794-B53F-5E1116649DB9}"/>
    <dgm:cxn modelId="{B3A6AA46-8D5A-45E0-B345-FF207AAF0D3C}" type="presParOf" srcId="{395429CA-2A79-494B-8C40-D9E3A6011F41}" destId="{320843F7-1228-4F30-A1DA-3EE790CE7398}" srcOrd="0" destOrd="0" presId="urn:microsoft.com/office/officeart/2008/layout/SquareAccentList"/>
    <dgm:cxn modelId="{D37BFACB-E378-4551-86E0-4BD87A1BF853}" type="presParOf" srcId="{320843F7-1228-4F30-A1DA-3EE790CE7398}" destId="{C893F6A9-F5AC-41FD-B3D7-6E5ED9F0B7F4}" srcOrd="0" destOrd="0" presId="urn:microsoft.com/office/officeart/2008/layout/SquareAccentList"/>
    <dgm:cxn modelId="{0DAB1BB8-849D-486C-B564-86443C5313C4}" type="presParOf" srcId="{C893F6A9-F5AC-41FD-B3D7-6E5ED9F0B7F4}" destId="{ABF2D82A-F7CC-4729-9F45-EEEC586D5520}" srcOrd="0" destOrd="0" presId="urn:microsoft.com/office/officeart/2008/layout/SquareAccentList"/>
    <dgm:cxn modelId="{2D9A806D-7CD3-4ACF-ACFA-136261A2E6DD}" type="presParOf" srcId="{C893F6A9-F5AC-41FD-B3D7-6E5ED9F0B7F4}" destId="{D063C5DE-3EFC-4ED1-9993-4DAF52D15B5A}" srcOrd="1" destOrd="0" presId="urn:microsoft.com/office/officeart/2008/layout/SquareAccentList"/>
    <dgm:cxn modelId="{A32CBB78-81F3-4C94-9E11-0F5F1875F5AB}" type="presParOf" srcId="{C893F6A9-F5AC-41FD-B3D7-6E5ED9F0B7F4}" destId="{352A2DE7-3BFA-4768-AAE3-904573EED811}" srcOrd="2" destOrd="0" presId="urn:microsoft.com/office/officeart/2008/layout/SquareAccentList"/>
    <dgm:cxn modelId="{A1999C2D-4FE5-43FD-80EA-710F277954B7}" type="presParOf" srcId="{320843F7-1228-4F30-A1DA-3EE790CE7398}" destId="{EEA8865F-35BC-46A8-815D-20BEAA021F03}" srcOrd="1" destOrd="0" presId="urn:microsoft.com/office/officeart/2008/layout/SquareAccentList"/>
    <dgm:cxn modelId="{11E7F18A-B09C-4C74-85DB-948A2B4E16AC}" type="presParOf" srcId="{EEA8865F-35BC-46A8-815D-20BEAA021F03}" destId="{E6D5A309-F89B-4271-A47C-7362F0A96433}" srcOrd="0" destOrd="0" presId="urn:microsoft.com/office/officeart/2008/layout/SquareAccentList"/>
    <dgm:cxn modelId="{03F57C7C-F293-45E4-8435-4888E8A57AC6}" type="presParOf" srcId="{E6D5A309-F89B-4271-A47C-7362F0A96433}" destId="{AF77637F-7FAF-481B-A441-BED0EC7BE4EE}" srcOrd="0" destOrd="0" presId="urn:microsoft.com/office/officeart/2008/layout/SquareAccentList"/>
    <dgm:cxn modelId="{B6915D29-B20F-4E41-A4F5-2D602C5999EE}" type="presParOf" srcId="{E6D5A309-F89B-4271-A47C-7362F0A96433}" destId="{3EC06B94-A566-49EA-BFEB-23A0BF764B27}" srcOrd="1" destOrd="0" presId="urn:microsoft.com/office/officeart/2008/layout/SquareAccentList"/>
    <dgm:cxn modelId="{5B27169C-CBDD-4EEB-99D0-AFD65D84E64E}" type="presParOf" srcId="{EEA8865F-35BC-46A8-815D-20BEAA021F03}" destId="{A1205738-230D-4B67-B875-9B2C88C5B311}" srcOrd="1" destOrd="0" presId="urn:microsoft.com/office/officeart/2008/layout/SquareAccentList"/>
    <dgm:cxn modelId="{C05ABF8D-1FCB-4261-97E4-0E2408DA103D}" type="presParOf" srcId="{A1205738-230D-4B67-B875-9B2C88C5B311}" destId="{7B7DDEC9-B0A8-4684-BEA6-9DB5D886C01F}" srcOrd="0" destOrd="0" presId="urn:microsoft.com/office/officeart/2008/layout/SquareAccentList"/>
    <dgm:cxn modelId="{EB64A25F-CF4D-4C9A-8FD8-EFBC8310A93D}" type="presParOf" srcId="{A1205738-230D-4B67-B875-9B2C88C5B311}" destId="{281FAC57-6BD1-4CD1-A417-4325A8DFF617}" srcOrd="1" destOrd="0" presId="urn:microsoft.com/office/officeart/2008/layout/SquareAccentList"/>
    <dgm:cxn modelId="{D5BA4CDA-596F-4580-B718-75491144F9D1}" type="presParOf" srcId="{EEA8865F-35BC-46A8-815D-20BEAA021F03}" destId="{D2164C7C-BA25-4917-B2A4-37B130901588}" srcOrd="2" destOrd="0" presId="urn:microsoft.com/office/officeart/2008/layout/SquareAccentList"/>
    <dgm:cxn modelId="{048772B9-EDFF-419D-A833-ED848DAE4235}" type="presParOf" srcId="{D2164C7C-BA25-4917-B2A4-37B130901588}" destId="{774437AC-8F23-401A-B193-A4EDFD904BB9}" srcOrd="0" destOrd="0" presId="urn:microsoft.com/office/officeart/2008/layout/SquareAccentList"/>
    <dgm:cxn modelId="{31544AF8-A319-4191-96EB-BA6193105C15}" type="presParOf" srcId="{D2164C7C-BA25-4917-B2A4-37B130901588}" destId="{42F61995-5ECD-4D18-B346-F3B92507B29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2D82A-F7CC-4729-9F45-EEEC586D5520}">
      <dsp:nvSpPr>
        <dsp:cNvPr id="0" name=""/>
        <dsp:cNvSpPr/>
      </dsp:nvSpPr>
      <dsp:spPr>
        <a:xfrm>
          <a:off x="1126117" y="1028613"/>
          <a:ext cx="4867021" cy="572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3C5DE-3EFC-4ED1-9993-4DAF52D15B5A}">
      <dsp:nvSpPr>
        <dsp:cNvPr id="0" name=""/>
        <dsp:cNvSpPr/>
      </dsp:nvSpPr>
      <dsp:spPr>
        <a:xfrm>
          <a:off x="5550739" y="1133469"/>
          <a:ext cx="357548" cy="357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A2DE7-3BFA-4768-AAE3-904573EED811}">
      <dsp:nvSpPr>
        <dsp:cNvPr id="0" name=""/>
        <dsp:cNvSpPr/>
      </dsp:nvSpPr>
      <dsp:spPr>
        <a:xfrm>
          <a:off x="596123" y="0"/>
          <a:ext cx="5927010" cy="1028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OBJECTIVES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 this chapter, you will learn the </a:t>
          </a:r>
          <a:r>
            <a:rPr lang="en-US" sz="2100" kern="1200"/>
            <a:t>following outcomes</a:t>
          </a:r>
          <a:r>
            <a:rPr lang="en-US" sz="2100" kern="1200" dirty="0"/>
            <a:t>:</a:t>
          </a:r>
        </a:p>
      </dsp:txBody>
      <dsp:txXfrm>
        <a:off x="596123" y="0"/>
        <a:ext cx="5927010" cy="1028613"/>
      </dsp:txXfrm>
    </dsp:sp>
    <dsp:sp modelId="{AF77637F-7FAF-481B-A441-BED0EC7BE4EE}">
      <dsp:nvSpPr>
        <dsp:cNvPr id="0" name=""/>
        <dsp:cNvSpPr/>
      </dsp:nvSpPr>
      <dsp:spPr>
        <a:xfrm>
          <a:off x="744977" y="2077091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06B94-A566-49EA-BFEB-23A0BF764B27}">
      <dsp:nvSpPr>
        <dsp:cNvPr id="0" name=""/>
        <dsp:cNvSpPr/>
      </dsp:nvSpPr>
      <dsp:spPr>
        <a:xfrm>
          <a:off x="1077679" y="1815153"/>
          <a:ext cx="5505420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Learn about question words, new words and pronunciation of numbers 91-100.</a:t>
          </a:r>
        </a:p>
      </dsp:txBody>
      <dsp:txXfrm>
        <a:off x="1077679" y="1815153"/>
        <a:ext cx="5505420" cy="833426"/>
      </dsp:txXfrm>
    </dsp:sp>
    <dsp:sp modelId="{7B7DDEC9-B0A8-4684-BEA6-9DB5D886C01F}">
      <dsp:nvSpPr>
        <dsp:cNvPr id="0" name=""/>
        <dsp:cNvSpPr/>
      </dsp:nvSpPr>
      <dsp:spPr>
        <a:xfrm>
          <a:off x="768944" y="2910518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FAC57-6BD1-4CD1-A417-4325A8DFF617}">
      <dsp:nvSpPr>
        <dsp:cNvPr id="0" name=""/>
        <dsp:cNvSpPr/>
      </dsp:nvSpPr>
      <dsp:spPr>
        <a:xfrm>
          <a:off x="1082341" y="2657898"/>
          <a:ext cx="5457486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Read, listen and understand conversation relating to ‘Meeting'.</a:t>
          </a:r>
        </a:p>
      </dsp:txBody>
      <dsp:txXfrm>
        <a:off x="1082341" y="2657898"/>
        <a:ext cx="5457486" cy="833426"/>
      </dsp:txXfrm>
    </dsp:sp>
    <dsp:sp modelId="{774437AC-8F23-401A-B193-A4EDFD904BB9}">
      <dsp:nvSpPr>
        <dsp:cNvPr id="0" name=""/>
        <dsp:cNvSpPr/>
      </dsp:nvSpPr>
      <dsp:spPr>
        <a:xfrm>
          <a:off x="777702" y="3743945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1995-5ECD-4D18-B346-F3B92507B295}">
      <dsp:nvSpPr>
        <dsp:cNvPr id="0" name=""/>
        <dsp:cNvSpPr/>
      </dsp:nvSpPr>
      <dsp:spPr>
        <a:xfrm>
          <a:off x="1077679" y="3509969"/>
          <a:ext cx="5439969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Communicate with friends through written and practical exercises.</a:t>
          </a:r>
        </a:p>
      </dsp:txBody>
      <dsp:txXfrm>
        <a:off x="1077679" y="3509969"/>
        <a:ext cx="5439969" cy="833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0D335-EE82-4245-A1EE-6E6DA1B47F59}" type="datetimeFigureOut">
              <a:rPr lang="en-US" smtClean="0"/>
              <a:pPr/>
              <a:t>9/18/18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BCFBB-E9BC-422A-BC90-88ADE0051F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6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4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01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80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100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26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022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06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75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97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55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3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8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7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45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05003"/>
            <a:ext cx="7772400" cy="1771651"/>
          </a:xfrm>
        </p:spPr>
        <p:txBody>
          <a:bodyPr/>
          <a:lstStyle>
            <a:lvl1pPr>
              <a:defRPr lang="en-US" sz="2250" b="1" kern="1200" baseline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OCW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sz="9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Name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5471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510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55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38" b="1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266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pic>
        <p:nvPicPr>
          <p:cNvPr id="4" name="Picture 2" descr="J:\POint\0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00"/>
            <a:ext cx="9144000" cy="68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86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9212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2964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2927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29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241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4779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439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C5C49ACD-ADEC-9D4C-80E4-AFFDE8E134FA}"/>
              </a:ext>
            </a:extLst>
          </p:cNvPr>
          <p:cNvSpPr/>
          <p:nvPr/>
        </p:nvSpPr>
        <p:spPr>
          <a:xfrm>
            <a:off x="6324600" y="1219200"/>
            <a:ext cx="1771650" cy="62865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11A9622A-96F9-4449-9475-3F9853B8950E}"/>
              </a:ext>
            </a:extLst>
          </p:cNvPr>
          <p:cNvSpPr/>
          <p:nvPr/>
        </p:nvSpPr>
        <p:spPr>
          <a:xfrm>
            <a:off x="6096000" y="1533525"/>
            <a:ext cx="971550" cy="457200"/>
          </a:xfrm>
          <a:prstGeom prst="cloud">
            <a:avLst/>
          </a:prstGeom>
          <a:solidFill>
            <a:srgbClr val="88A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BDBFD6-159D-BB4C-BA2D-4A5F0D39241E}"/>
              </a:ext>
            </a:extLst>
          </p:cNvPr>
          <p:cNvSpPr txBox="1">
            <a:spLocks/>
          </p:cNvSpPr>
          <p:nvPr/>
        </p:nvSpPr>
        <p:spPr>
          <a:xfrm>
            <a:off x="2971800" y="2188492"/>
            <a:ext cx="4768935" cy="663396"/>
          </a:xfrm>
          <a:prstGeom prst="rect">
            <a:avLst/>
          </a:prstGeom>
        </p:spPr>
        <p:txBody>
          <a:bodyPr vert="horz" anchor="t" anchorCtr="0">
            <a:normAutofit fontScale="975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LESSON 9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</a:br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MEETING (PART 1)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6992E-C36E-6D49-94DE-8BB35010AE1F}"/>
              </a:ext>
            </a:extLst>
          </p:cNvPr>
          <p:cNvSpPr/>
          <p:nvPr/>
        </p:nvSpPr>
        <p:spPr>
          <a:xfrm>
            <a:off x="2000250" y="3028950"/>
            <a:ext cx="6000750" cy="2286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A0EAF9-82E6-0E4E-9527-BE440E08B644}"/>
              </a:ext>
            </a:extLst>
          </p:cNvPr>
          <p:cNvSpPr/>
          <p:nvPr/>
        </p:nvSpPr>
        <p:spPr>
          <a:xfrm>
            <a:off x="2171700" y="3371850"/>
            <a:ext cx="5829300" cy="114300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EB9BD3-F3E3-9A45-B331-87DB16B69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506" y="2503759"/>
            <a:ext cx="1127355" cy="245745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159609F-E271-EB49-9E1D-74F92D495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1345" y="5070746"/>
            <a:ext cx="5510009" cy="40005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Basic Conversation &amp; Vocabulary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40951-EE48-004F-929B-7A7A3901D07F}"/>
              </a:ext>
            </a:extLst>
          </p:cNvPr>
          <p:cNvSpPr txBox="1"/>
          <p:nvPr/>
        </p:nvSpPr>
        <p:spPr>
          <a:xfrm>
            <a:off x="5939709" y="5689871"/>
            <a:ext cx="177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5">
                    <a:lumMod val="75000"/>
                  </a:schemeClr>
                </a:solidFill>
              </a:rPr>
              <a:t>العربية للمبتدئين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FDF7FA-3F96-A747-A386-54F5C28AAF79}"/>
              </a:ext>
            </a:extLst>
          </p:cNvPr>
          <p:cNvSpPr txBox="1"/>
          <p:nvPr/>
        </p:nvSpPr>
        <p:spPr>
          <a:xfrm>
            <a:off x="3972116" y="5721824"/>
            <a:ext cx="19675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dirty="0"/>
              <a:t>Al-‘</a:t>
            </a:r>
            <a:r>
              <a:rPr lang="en-US" sz="1350" i="1" dirty="0" err="1"/>
              <a:t>arabiyyah</a:t>
            </a:r>
            <a:r>
              <a:rPr lang="en-US" sz="1350" i="1" dirty="0"/>
              <a:t> </a:t>
            </a:r>
            <a:r>
              <a:rPr lang="en-US" sz="1350" i="1" dirty="0" err="1"/>
              <a:t>lil-mubtadi-īn</a:t>
            </a:r>
            <a:endParaRPr lang="en-US" sz="1350" i="1" dirty="0"/>
          </a:p>
        </p:txBody>
      </p:sp>
      <p:sp>
        <p:nvSpPr>
          <p:cNvPr id="18" name="Chord 17">
            <a:extLst>
              <a:ext uri="{FF2B5EF4-FFF2-40B4-BE49-F238E27FC236}">
                <a16:creationId xmlns:a16="http://schemas.microsoft.com/office/drawing/2014/main" id="{4F757370-F542-764E-BB00-A143855F79D9}"/>
              </a:ext>
            </a:extLst>
          </p:cNvPr>
          <p:cNvSpPr/>
          <p:nvPr/>
        </p:nvSpPr>
        <p:spPr>
          <a:xfrm rot="19587547" flipH="1">
            <a:off x="1280690" y="231039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Chord 18">
            <a:extLst>
              <a:ext uri="{FF2B5EF4-FFF2-40B4-BE49-F238E27FC236}">
                <a16:creationId xmlns:a16="http://schemas.microsoft.com/office/drawing/2014/main" id="{B50F7A58-B9D4-9241-81D3-B093621A349B}"/>
              </a:ext>
            </a:extLst>
          </p:cNvPr>
          <p:cNvSpPr/>
          <p:nvPr/>
        </p:nvSpPr>
        <p:spPr>
          <a:xfrm rot="2844956">
            <a:off x="1949476" y="2444503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0" name="Chord 19">
            <a:extLst>
              <a:ext uri="{FF2B5EF4-FFF2-40B4-BE49-F238E27FC236}">
                <a16:creationId xmlns:a16="http://schemas.microsoft.com/office/drawing/2014/main" id="{4A2A5559-E67A-3E41-9886-3F9ABAF2DCC5}"/>
              </a:ext>
            </a:extLst>
          </p:cNvPr>
          <p:cNvSpPr/>
          <p:nvPr/>
        </p:nvSpPr>
        <p:spPr>
          <a:xfrm rot="2224943">
            <a:off x="1793254" y="2091905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1" name="Chord 20">
            <a:extLst>
              <a:ext uri="{FF2B5EF4-FFF2-40B4-BE49-F238E27FC236}">
                <a16:creationId xmlns:a16="http://schemas.microsoft.com/office/drawing/2014/main" id="{7A606090-A999-7F40-BDDF-54F942559EF5}"/>
              </a:ext>
            </a:extLst>
          </p:cNvPr>
          <p:cNvSpPr/>
          <p:nvPr/>
        </p:nvSpPr>
        <p:spPr>
          <a:xfrm rot="17072838" flipH="1">
            <a:off x="1200745" y="266254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Chord 22">
            <a:extLst>
              <a:ext uri="{FF2B5EF4-FFF2-40B4-BE49-F238E27FC236}">
                <a16:creationId xmlns:a16="http://schemas.microsoft.com/office/drawing/2014/main" id="{C75B514F-0893-FB45-A321-242D7D577A88}"/>
              </a:ext>
            </a:extLst>
          </p:cNvPr>
          <p:cNvSpPr/>
          <p:nvPr/>
        </p:nvSpPr>
        <p:spPr>
          <a:xfrm rot="20809283">
            <a:off x="1390499" y="227638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4" name="Chord 23">
            <a:extLst>
              <a:ext uri="{FF2B5EF4-FFF2-40B4-BE49-F238E27FC236}">
                <a16:creationId xmlns:a16="http://schemas.microsoft.com/office/drawing/2014/main" id="{7534BECD-DB38-3745-B6F8-ACEC088FDE48}"/>
              </a:ext>
            </a:extLst>
          </p:cNvPr>
          <p:cNvSpPr/>
          <p:nvPr/>
        </p:nvSpPr>
        <p:spPr>
          <a:xfrm rot="1578991" flipH="1">
            <a:off x="1856678" y="2349040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Chord 24">
            <a:extLst>
              <a:ext uri="{FF2B5EF4-FFF2-40B4-BE49-F238E27FC236}">
                <a16:creationId xmlns:a16="http://schemas.microsoft.com/office/drawing/2014/main" id="{B13259DC-6282-E048-B2D1-7551FD506470}"/>
              </a:ext>
            </a:extLst>
          </p:cNvPr>
          <p:cNvSpPr/>
          <p:nvPr/>
        </p:nvSpPr>
        <p:spPr>
          <a:xfrm rot="18257903">
            <a:off x="1276728" y="2561396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6" name="Chord 25">
            <a:extLst>
              <a:ext uri="{FF2B5EF4-FFF2-40B4-BE49-F238E27FC236}">
                <a16:creationId xmlns:a16="http://schemas.microsoft.com/office/drawing/2014/main" id="{DFCB117C-E0DB-1E4B-9145-6A180EC9133C}"/>
              </a:ext>
            </a:extLst>
          </p:cNvPr>
          <p:cNvSpPr/>
          <p:nvPr/>
        </p:nvSpPr>
        <p:spPr>
          <a:xfrm rot="1002257" flipH="1">
            <a:off x="1669672" y="202158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B91A44B-03A2-FE40-9C6D-48F03E997D8A}"/>
              </a:ext>
            </a:extLst>
          </p:cNvPr>
          <p:cNvSpPr txBox="1">
            <a:spLocks/>
          </p:cNvSpPr>
          <p:nvPr/>
        </p:nvSpPr>
        <p:spPr>
          <a:xfrm>
            <a:off x="3774621" y="3861071"/>
            <a:ext cx="441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lang="en-US" sz="2250" b="1" kern="1200" baseline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MY" sz="2800" b="0" dirty="0">
                <a:latin typeface="Bookman Old Style" panose="02050604050505020204" pitchFamily="18" charset="0"/>
              </a:rPr>
              <a:t>Beginner’s Arabic</a:t>
            </a:r>
            <a:br>
              <a:rPr lang="en-MY" sz="2800" b="0" dirty="0">
                <a:latin typeface="Bookman Old Style" panose="02050604050505020204" pitchFamily="18" charset="0"/>
              </a:rPr>
            </a:br>
            <a:r>
              <a:rPr lang="en-MY" sz="2800" b="0" dirty="0">
                <a:latin typeface="Bookman Old Style" panose="02050604050505020204" pitchFamily="18" charset="0"/>
              </a:rPr>
              <a:t>(Elementary Level)</a:t>
            </a:r>
          </a:p>
        </p:txBody>
      </p:sp>
    </p:spTree>
    <p:extLst>
      <p:ext uri="{BB962C8B-B14F-4D97-AF65-F5344CB8AC3E}">
        <p14:creationId xmlns:p14="http://schemas.microsoft.com/office/powerpoint/2010/main" val="203837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7800" y="1559273"/>
            <a:ext cx="26670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rtl="1"/>
            <a:r>
              <a:rPr lang="ar-SA" sz="12000" b="1" dirty="0">
                <a:ln/>
                <a:solidFill>
                  <a:schemeClr val="accent4"/>
                </a:solidFill>
              </a:rPr>
              <a:t>قَاعَةٌ</a:t>
            </a:r>
            <a:endParaRPr lang="en-US" sz="12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14749" y="2100521"/>
            <a:ext cx="2840842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qā‘ah</a:t>
            </a:r>
            <a:r>
              <a:rPr lang="en-US" sz="4000" i="1" dirty="0"/>
              <a:t> (</a:t>
            </a:r>
            <a:r>
              <a:rPr lang="en-US" sz="4000" i="1" dirty="0" err="1"/>
              <a:t>qō‘ah</a:t>
            </a:r>
            <a:r>
              <a:rPr lang="en-US" sz="4000" i="1" dirty="0"/>
              <a:t>)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05200" y="3221030"/>
            <a:ext cx="14109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Hall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313827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</a:t>
            </a:r>
            <a:r>
              <a:rPr lang="en-US" i="1" dirty="0" err="1"/>
              <a:t>qā-‘a-tun</a:t>
            </a:r>
            <a:r>
              <a:rPr lang="en-US" i="1" dirty="0"/>
              <a:t> 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24792" y="4953000"/>
            <a:ext cx="4819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هَذِهِ </a:t>
            </a:r>
            <a:r>
              <a:rPr lang="ar-SA" sz="4800" dirty="0">
                <a:solidFill>
                  <a:srgbClr val="C00000"/>
                </a:solidFill>
              </a:rPr>
              <a:t>قَاعَةٌ </a:t>
            </a:r>
            <a:r>
              <a:rPr lang="ar-SA" sz="4800" dirty="0"/>
              <a:t>جَدِيْدَةٌ</a:t>
            </a:r>
          </a:p>
          <a:p>
            <a:pPr algn="r" rtl="1"/>
            <a:r>
              <a:rPr lang="en-US" sz="2400" i="1" dirty="0" err="1"/>
              <a:t>hā</a:t>
            </a:r>
            <a:r>
              <a:rPr lang="en-US" sz="2400" i="1" u="sng" dirty="0" err="1"/>
              <a:t>dh</a:t>
            </a:r>
            <a:r>
              <a:rPr lang="en-US" sz="2400" i="1" dirty="0" err="1"/>
              <a:t>ihi</a:t>
            </a:r>
            <a:r>
              <a:rPr lang="en-US" sz="2400" i="1" dirty="0"/>
              <a:t> </a:t>
            </a:r>
            <a:r>
              <a:rPr lang="en-US" sz="2400" i="1" dirty="0" err="1"/>
              <a:t>qā‘ah</a:t>
            </a:r>
            <a:r>
              <a:rPr lang="en-US" sz="2400" i="1" dirty="0"/>
              <a:t> </a:t>
            </a:r>
            <a:r>
              <a:rPr lang="en-US" sz="2400" i="1" dirty="0" err="1"/>
              <a:t>jadīdah</a:t>
            </a:r>
            <a:endParaRPr lang="en-US" sz="2400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228600" y="5148438"/>
            <a:ext cx="1905000" cy="795162"/>
          </a:xfrm>
          <a:prstGeom prst="wedgeRoundRectCallout">
            <a:avLst>
              <a:gd name="adj1" fmla="val 79476"/>
              <a:gd name="adj2" fmla="val 34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This is a new hall.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87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559273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مَوْقِفُ السَّيَّارَاتِ</a:t>
            </a:r>
            <a:endParaRPr lang="en-US" sz="12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3124200"/>
            <a:ext cx="3895618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mauqif</a:t>
            </a:r>
            <a:r>
              <a:rPr lang="en-US" sz="4000" i="1" dirty="0"/>
              <a:t> as-</a:t>
            </a:r>
            <a:r>
              <a:rPr lang="en-US" sz="4000" i="1" dirty="0" err="1"/>
              <a:t>sayyārāt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53000" y="3505200"/>
            <a:ext cx="29626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Car park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248400"/>
            <a:ext cx="653050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mau</a:t>
            </a:r>
            <a:r>
              <a:rPr lang="en-US" i="1" dirty="0"/>
              <a:t>-</a:t>
            </a:r>
            <a:r>
              <a:rPr lang="en-US" i="1" dirty="0" err="1"/>
              <a:t>qi</a:t>
            </a:r>
            <a:r>
              <a:rPr lang="en-US" i="1" dirty="0"/>
              <a:t>-</a:t>
            </a:r>
            <a:r>
              <a:rPr lang="en-US" i="1" dirty="0" err="1"/>
              <a:t>fus</a:t>
            </a:r>
            <a:r>
              <a:rPr lang="en-US" i="1" dirty="0"/>
              <a:t>-say-</a:t>
            </a:r>
            <a:r>
              <a:rPr lang="en-US" i="1" dirty="0" err="1"/>
              <a:t>yā</a:t>
            </a:r>
            <a:r>
              <a:rPr lang="en-US" i="1" dirty="0"/>
              <a:t>-</a:t>
            </a:r>
            <a:r>
              <a:rPr lang="en-US" i="1" dirty="0" err="1"/>
              <a:t>rā</a:t>
            </a:r>
            <a:r>
              <a:rPr lang="en-US" i="1" dirty="0"/>
              <a:t>-</a:t>
            </a:r>
            <a:r>
              <a:rPr lang="en-US" i="1" dirty="0" err="1"/>
              <a:t>ti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05199" y="4953000"/>
            <a:ext cx="4343401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>
                <a:solidFill>
                  <a:srgbClr val="C00000"/>
                </a:solidFill>
              </a:rPr>
              <a:t>مَوْقِفُ السَّيَّارَاتِ </a:t>
            </a:r>
            <a:r>
              <a:rPr lang="ar-SA" sz="4800" dirty="0"/>
              <a:t>هُنَاكَ</a:t>
            </a:r>
          </a:p>
          <a:p>
            <a:pPr>
              <a:lnSpc>
                <a:spcPct val="115000"/>
              </a:lnSpc>
            </a:pPr>
            <a:r>
              <a:rPr lang="en-US" sz="2400" i="1" dirty="0" err="1"/>
              <a:t>mauqif</a:t>
            </a:r>
            <a:r>
              <a:rPr lang="en-US" sz="2400" i="1" dirty="0"/>
              <a:t> as-</a:t>
            </a:r>
            <a:r>
              <a:rPr lang="en-US" sz="2400" i="1" dirty="0" err="1"/>
              <a:t>sayyārāt</a:t>
            </a:r>
            <a:r>
              <a:rPr lang="en-US" sz="2400" i="1" dirty="0"/>
              <a:t> </a:t>
            </a:r>
            <a:r>
              <a:rPr lang="en-US" sz="2400" i="1" dirty="0" err="1"/>
              <a:t>hunaka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228600" y="4611589"/>
            <a:ext cx="2465696" cy="795162"/>
          </a:xfrm>
          <a:prstGeom prst="wedgeRoundRectCallout">
            <a:avLst>
              <a:gd name="adj1" fmla="val 63998"/>
              <a:gd name="adj2" fmla="val -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 car park is there.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7800" y="1559273"/>
            <a:ext cx="32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مَوْعِدٌ</a:t>
            </a:r>
            <a:endParaRPr lang="en-US" sz="1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00521"/>
            <a:ext cx="1483098" cy="75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mau‘id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31519" y="3278330"/>
            <a:ext cx="58673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Appointment/date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445273" cy="10292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mau</a:t>
            </a:r>
            <a:r>
              <a:rPr lang="en-US" i="1" dirty="0"/>
              <a:t>-‘</a:t>
            </a:r>
            <a:r>
              <a:rPr lang="en-US" i="1" dirty="0" err="1"/>
              <a:t>i</a:t>
            </a:r>
            <a:r>
              <a:rPr lang="en-US" i="1" dirty="0"/>
              <a:t>-dun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1" y="4953000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عِنْدِيْ</a:t>
            </a:r>
            <a:r>
              <a:rPr lang="ar-SA" sz="4800" dirty="0">
                <a:solidFill>
                  <a:srgbClr val="C00000"/>
                </a:solidFill>
              </a:rPr>
              <a:t> مَوْعِدٌ </a:t>
            </a:r>
            <a:r>
              <a:rPr lang="ar-SA" sz="4800" dirty="0"/>
              <a:t>اَلْيَوْمَ</a:t>
            </a:r>
          </a:p>
          <a:p>
            <a:pPr algn="r" rtl="1"/>
            <a:r>
              <a:rPr lang="en-US" sz="2400" i="1" dirty="0"/>
              <a:t>‘</a:t>
            </a:r>
            <a:r>
              <a:rPr lang="en-US" sz="2400" i="1" dirty="0" err="1"/>
              <a:t>indi</a:t>
            </a:r>
            <a:r>
              <a:rPr lang="en-US" sz="2400" i="1" dirty="0"/>
              <a:t> </a:t>
            </a:r>
            <a:r>
              <a:rPr lang="en-US" sz="2400" i="1" dirty="0" err="1"/>
              <a:t>mau’id</a:t>
            </a:r>
            <a:r>
              <a:rPr lang="en-US" sz="2400" i="1" dirty="0"/>
              <a:t> al-</a:t>
            </a:r>
            <a:r>
              <a:rPr lang="en-US" sz="2400" i="1" dirty="0" err="1"/>
              <a:t>yaum</a:t>
            </a:r>
            <a:endParaRPr lang="en-US" sz="2400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78287" y="5155583"/>
            <a:ext cx="2861470" cy="795162"/>
          </a:xfrm>
          <a:prstGeom prst="wedgeRoundRectCallout">
            <a:avLst>
              <a:gd name="adj1" fmla="val 68970"/>
              <a:gd name="adj2" fmla="val 46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 have an appointment today.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21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Number </a:t>
            </a:r>
            <a:r>
              <a:rPr lang="en-US" dirty="0"/>
              <a:t>(</a:t>
            </a:r>
            <a:r>
              <a:rPr lang="en-US" sz="2400" i="1" dirty="0" err="1"/>
              <a:t>ar-raqm</a:t>
            </a:r>
            <a:r>
              <a:rPr lang="en-US" i="1" dirty="0"/>
              <a:t>  </a:t>
            </a:r>
            <a:r>
              <a:rPr lang="ar-SA" dirty="0"/>
              <a:t>الرَّقْمُ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95017" y="223641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91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6306" y="2889402"/>
            <a:ext cx="2635658" cy="8209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وَاحِدٌ وَتِسْعُوْنَ</a:t>
            </a:r>
            <a:endParaRPr lang="en-U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86846" y="3624345"/>
            <a:ext cx="201875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wā</a:t>
            </a:r>
            <a:r>
              <a:rPr lang="en-US" sz="2400" i="1" u="sng" dirty="0" err="1"/>
              <a:t>h</a:t>
            </a:r>
            <a:r>
              <a:rPr lang="en-US" sz="2400" i="1" dirty="0" err="1"/>
              <a:t>id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51817" y="121920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92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8334" y="2014628"/>
            <a:ext cx="2605201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اِثْنَانِ وَتِسْعُوْنَ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2806" y="2709945"/>
            <a:ext cx="206043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i</a:t>
            </a:r>
            <a:r>
              <a:rPr lang="en-US" sz="2400" i="1" u="sng" dirty="0" err="1"/>
              <a:t>th</a:t>
            </a:r>
            <a:r>
              <a:rPr lang="en-US" sz="2400" i="1" dirty="0" err="1"/>
              <a:t>nān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/>
          </a:p>
        </p:txBody>
      </p:sp>
      <p:sp>
        <p:nvSpPr>
          <p:cNvPr id="18" name="Rectangle 17"/>
          <p:cNvSpPr/>
          <p:nvPr/>
        </p:nvSpPr>
        <p:spPr>
          <a:xfrm>
            <a:off x="7133947" y="1432049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93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57259" y="2395628"/>
            <a:ext cx="2611613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ثَلاَثَةٌ وَتِسْعُوْنَ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600" y="3124200"/>
            <a:ext cx="243553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u="sng" dirty="0" err="1"/>
              <a:t>th</a:t>
            </a:r>
            <a:r>
              <a:rPr lang="en-US" sz="2400" i="1" dirty="0" err="1"/>
              <a:t>alā</a:t>
            </a:r>
            <a:r>
              <a:rPr lang="en-US" sz="2400" i="1" u="sng" dirty="0" err="1"/>
              <a:t>th</a:t>
            </a:r>
            <a:r>
              <a:rPr lang="en-US" sz="2400" i="1" dirty="0" err="1"/>
              <a:t>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/>
          </a:p>
        </p:txBody>
      </p:sp>
      <p:sp>
        <p:nvSpPr>
          <p:cNvPr id="24" name="Rectangle 23"/>
          <p:cNvSpPr/>
          <p:nvPr/>
        </p:nvSpPr>
        <p:spPr>
          <a:xfrm>
            <a:off x="1342747" y="399497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94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6329" y="4834028"/>
            <a:ext cx="2751074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أربَعَةٌ وَتِسْعُوْنَ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8816" y="5376945"/>
            <a:ext cx="219028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arba‘ah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/>
          </a:p>
        </p:txBody>
      </p:sp>
      <p:sp>
        <p:nvSpPr>
          <p:cNvPr id="27" name="Rectangle 26"/>
          <p:cNvSpPr/>
          <p:nvPr/>
        </p:nvSpPr>
        <p:spPr>
          <a:xfrm>
            <a:off x="5609947" y="429977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95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529866" y="5138828"/>
            <a:ext cx="2818400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خَمْسَةٌ وَتِسْعُوْنَ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827849" y="5687900"/>
            <a:ext cx="236661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u="sng" dirty="0" err="1"/>
              <a:t>kh</a:t>
            </a:r>
            <a:r>
              <a:rPr lang="en-US" sz="2400" i="1" dirty="0" err="1"/>
              <a:t>amsah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218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311 C 0.06893 0.03311 0.125 0.08913 0.125 0.15811 C 0.125 0.22709 0.06893 0.28311 -4.16667E-6 0.28311 C -0.06892 0.28311 -0.125 0.22709 -0.125 0.15811 C -0.125 0.08913 -0.06892 0.03311 -4.16667E-6 0.03311 Z " pathEditMode="relative" rAng="0" ptsTypes="AAAAA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241 C 0.06893 0.03241 0.125 0.08843 0.125 0.15741 C 0.125 0.22639 0.06893 0.28241 -4.16667E-6 0.28241 C -0.06892 0.28241 -0.125 0.22639 -0.125 0.15741 C -0.125 0.08843 -0.06892 0.03241 -4.16667E-6 0.03241 Z " pathEditMode="relative" rAng="0" ptsTypes="AAAAA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C 0.06892 -3.7037E-7 0.125 0.05602 0.125 0.125 C 0.125 0.19398 0.06892 0.25 4.16667E-6 0.25 C -0.06893 0.25 -0.125 0.19398 -0.125 0.125 C -0.125 0.05602 -0.06893 -3.7037E-7 4.16667E-6 -3.7037E-7 Z " pathEditMode="relative" rAng="0" ptsTypes="AAAAA">
                                      <p:cBhvr>
                                        <p:cTn id="5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C 0.06893 4.07407E-6 0.125 0.05601 0.125 0.125 C 0.125 0.19398 0.06893 0.25 -2.5E-6 0.25 C -0.06892 0.25 -0.125 0.19398 -0.125 0.125 C -0.125 0.05601 -0.06892 4.07407E-6 -2.5E-6 4.07407E-6 Z " pathEditMode="relative" rAng="0" ptsTypes="AAAAA">
                                      <p:cBhvr>
                                        <p:cTn id="7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C 0.06892 -3.7037E-7 0.125 0.05602 0.125 0.125 C 0.125 0.19398 0.06892 0.25 8.33333E-7 0.25 C -0.06892 0.25 -0.125 0.19398 -0.125 0.125 C -0.125 0.05602 -0.06892 -3.7037E-7 8.33333E-7 -3.7037E-7 Z " pathEditMode="relative" rAng="0" ptsTypes="AAAAA">
                                      <p:cBhvr>
                                        <p:cTn id="9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15" grpId="0"/>
      <p:bldP spid="16" grpId="0"/>
      <p:bldP spid="16" grpId="1"/>
      <p:bldP spid="17" grpId="0"/>
      <p:bldP spid="18" grpId="0"/>
      <p:bldP spid="19" grpId="0"/>
      <p:bldP spid="19" grpId="1"/>
      <p:bldP spid="20" grpId="0"/>
      <p:bldP spid="24" grpId="0"/>
      <p:bldP spid="25" grpId="0"/>
      <p:bldP spid="25" grpId="1"/>
      <p:bldP spid="26" grpId="0"/>
      <p:bldP spid="27" grpId="0"/>
      <p:bldP spid="28" grpId="0"/>
      <p:bldP spid="28" grpId="1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Number </a:t>
            </a:r>
            <a:r>
              <a:rPr lang="en-US" dirty="0"/>
              <a:t>(</a:t>
            </a:r>
            <a:r>
              <a:rPr lang="en-US" sz="2400" i="1" dirty="0" err="1"/>
              <a:t>ar-raqm</a:t>
            </a:r>
            <a:r>
              <a:rPr lang="en-US" i="1" dirty="0"/>
              <a:t>  </a:t>
            </a:r>
            <a:r>
              <a:rPr lang="ar-SA" dirty="0"/>
              <a:t>الرَّقْمُ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95016" y="205740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isometricOffAxis2Left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96</a:t>
            </a:r>
            <a:endParaRPr lang="en-US" sz="3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6493" y="2842559"/>
            <a:ext cx="2435283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سِتَّةٌ وَتِسْعُوْنَ</a:t>
            </a:r>
          </a:p>
        </p:txBody>
      </p:sp>
      <p:sp>
        <p:nvSpPr>
          <p:cNvPr id="7" name="Rectangle 6"/>
          <p:cNvSpPr/>
          <p:nvPr/>
        </p:nvSpPr>
        <p:spPr>
          <a:xfrm>
            <a:off x="3526118" y="3554300"/>
            <a:ext cx="1940211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sittah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/>
          </a:p>
        </p:txBody>
      </p:sp>
      <p:sp>
        <p:nvSpPr>
          <p:cNvPr id="15" name="Rectangle 14"/>
          <p:cNvSpPr/>
          <p:nvPr/>
        </p:nvSpPr>
        <p:spPr>
          <a:xfrm>
            <a:off x="1351816" y="121920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97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1885" y="2004359"/>
            <a:ext cx="2658100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سَبْعَةٌ وَتِسْعُوْنَ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3608" y="2716100"/>
            <a:ext cx="205883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sab‘ah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33946" y="1432049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98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81117" y="2395628"/>
            <a:ext cx="2763898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ثَمَانِيَةٌ وَتِسْعُوْنَ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48400" y="3048000"/>
            <a:ext cx="268586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u="sng" dirty="0" err="1"/>
              <a:t>th</a:t>
            </a:r>
            <a:r>
              <a:rPr lang="en-US" sz="2400" i="1" dirty="0" err="1"/>
              <a:t>amāniyah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42746" y="3994970"/>
            <a:ext cx="694421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99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42815" y="4910228"/>
            <a:ext cx="2658100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تِسْعَةٌ وَتِسْعُوْنَ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8200" y="5638800"/>
            <a:ext cx="1914563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tis‘ah</a:t>
            </a:r>
            <a:r>
              <a:rPr lang="en-US" sz="2400" i="1" dirty="0"/>
              <a:t> </a:t>
            </a:r>
            <a:r>
              <a:rPr lang="en-US" sz="2400" i="1" dirty="0" err="1"/>
              <a:t>wa</a:t>
            </a:r>
            <a:r>
              <a:rPr lang="en-US" sz="2400" i="1" dirty="0"/>
              <a:t> </a:t>
            </a:r>
            <a:r>
              <a:rPr lang="en-US" sz="2400" i="1" dirty="0" err="1"/>
              <a:t>tis‘ūn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82507" y="4343400"/>
            <a:ext cx="949299" cy="689484"/>
          </a:xfrm>
          <a:prstGeom prst="rect">
            <a:avLst/>
          </a:prstGeom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100</a:t>
            </a:r>
            <a:endParaRPr lang="en-US" sz="3600" b="1" dirty="0">
              <a:ln>
                <a:solidFill>
                  <a:srgbClr val="C00000"/>
                </a:solidFill>
              </a:ln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199920" y="5105400"/>
            <a:ext cx="1478290" cy="804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S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اَرْبَعُوْنَ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01427" y="5715000"/>
            <a:ext cx="819455" cy="4904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i="1" dirty="0" err="1"/>
              <a:t>mi’ah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88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31 C 0.06893 0.0331 0.125 0.08912 0.125 0.1581 C 0.125 0.22708 0.06893 0.2831 -4.16667E-6 0.2831 C -0.06892 0.2831 -0.125 0.22708 -0.125 0.1581 C -0.125 0.08912 -0.06892 0.0331 -4.16667E-6 0.0331 Z " pathEditMode="relative" rAng="0" ptsTypes="AAAAA">
                                      <p:cBhvr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324 C 0.06893 0.0324 0.125 0.08842 0.125 0.1574 C 0.125 0.22638 0.06893 0.2824 -4.16667E-6 0.2824 C -0.06892 0.2824 -0.125 0.22638 -0.125 0.1574 C -0.125 0.08842 -0.06892 0.0324 -4.16667E-6 0.0324 Z " pathEditMode="relative" rAng="0" ptsTypes="AAAAA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C 0.06892 -3.7037E-7 0.125 0.05602 0.125 0.125 C 0.125 0.19398 0.06892 0.25 4.16667E-6 0.25 C -0.06893 0.25 -0.125 0.19398 -0.125 0.125 C -0.125 0.05602 -0.06893 -3.7037E-7 4.16667E-6 -3.7037E-7 Z " pathEditMode="relative" rAng="0" ptsTypes="AAAAA">
                                      <p:cBhvr>
                                        <p:cTn id="5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C 0.06893 2.96296E-6 0.125 0.05602 0.125 0.125 C 0.125 0.19398 0.06893 0.25 -2.5E-6 0.25 C -0.06892 0.25 -0.125 0.19398 -0.125 0.125 C -0.125 0.05602 -0.06892 2.96296E-6 -2.5E-6 2.96296E-6 Z " pathEditMode="relative" rAng="0" ptsTypes="AAAAA">
                                      <p:cBhvr>
                                        <p:cTn id="7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C 0.06892 -1.48148E-6 0.125 0.05602 0.125 0.125 C 0.125 0.19398 0.06892 0.25 8.33333E-7 0.25 C -0.06892 0.25 -0.125 0.19398 -0.125 0.125 C -0.125 0.05602 -0.06892 -1.48148E-6 8.33333E-7 -1.48148E-6 Z " pathEditMode="relative" rAng="0" ptsTypes="AAAAA">
                                      <p:cBhvr>
                                        <p:cTn id="9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15" grpId="0"/>
      <p:bldP spid="16" grpId="0"/>
      <p:bldP spid="16" grpId="1"/>
      <p:bldP spid="17" grpId="0"/>
      <p:bldP spid="18" grpId="0"/>
      <p:bldP spid="19" grpId="0"/>
      <p:bldP spid="19" grpId="1"/>
      <p:bldP spid="20" grpId="0"/>
      <p:bldP spid="24" grpId="0"/>
      <p:bldP spid="25" grpId="0"/>
      <p:bldP spid="25" grpId="1"/>
      <p:bldP spid="26" grpId="0"/>
      <p:bldP spid="27" grpId="0"/>
      <p:bldP spid="28" grpId="0"/>
      <p:bldP spid="28" grpId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Grammar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an-</a:t>
            </a:r>
            <a:r>
              <a:rPr lang="en-US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400" i="1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</a:t>
            </a:r>
            <a:r>
              <a:rPr lang="en-US" sz="24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wu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S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النَّحْوُ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72200" y="76200"/>
            <a:ext cx="289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QUESTION WORDS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81000" y="838200"/>
          <a:ext cx="7924800" cy="5518454"/>
        </p:xfrm>
        <a:graphic>
          <a:graphicData uri="http://schemas.openxmlformats.org/drawingml/2006/table">
            <a:tbl>
              <a:tblPr/>
              <a:tblGrid>
                <a:gridCol w="264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1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"/>
                          <a:ea typeface="MS Mincho"/>
                          <a:cs typeface="Arial"/>
                        </a:rPr>
                        <a:t>WORD</a:t>
                      </a:r>
                      <a:endParaRPr lang="en-US" sz="1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"/>
                          <a:ea typeface="MS Mincho"/>
                          <a:cs typeface="Arial"/>
                        </a:rPr>
                        <a:t>PRONUNCIATION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"/>
                          <a:ea typeface="MS Mincho"/>
                          <a:cs typeface="Arial"/>
                        </a:rPr>
                        <a:t>TRANSLATION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مَا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latin typeface="Arial"/>
                          <a:ea typeface="MS Mincho"/>
                          <a:cs typeface="Arial"/>
                        </a:rPr>
                        <a:t>mā</a:t>
                      </a:r>
                      <a:endParaRPr lang="en-US" sz="1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What?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مَاذَا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mā</a:t>
                      </a:r>
                      <a:r>
                        <a:rPr lang="en-US" sz="1800" i="1" u="sng">
                          <a:latin typeface="Arial"/>
                          <a:ea typeface="MS Mincho"/>
                          <a:cs typeface="Arial"/>
                        </a:rPr>
                        <a:t>dh</a:t>
                      </a: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ā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What do you? /What are you?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لِمَاذَا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limā</a:t>
                      </a:r>
                      <a:r>
                        <a:rPr lang="en-US" sz="1800" i="1" u="sng">
                          <a:latin typeface="Arial"/>
                          <a:ea typeface="MS Mincho"/>
                          <a:cs typeface="Arial"/>
                        </a:rPr>
                        <a:t>dh</a:t>
                      </a: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ā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Why?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أَيْنَ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aina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Where?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إِلَى أَيْنَ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ilā aina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To where?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كَيْفَ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kaifa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How?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مَتَى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matā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When?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هَلْ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hal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Is it? / Do you? / Are you?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مَنْ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man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Who?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MS Mincho"/>
                          <a:cs typeface="Arial"/>
                        </a:rPr>
                        <a:t>لِمَنْ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>
                          <a:latin typeface="Arial"/>
                          <a:ea typeface="MS Mincho"/>
                          <a:cs typeface="Arial"/>
                        </a:rPr>
                        <a:t>liman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"/>
                          <a:ea typeface="MS Mincho"/>
                          <a:cs typeface="Arial"/>
                        </a:rPr>
                        <a:t>Whose? </a:t>
                      </a:r>
                      <a:r>
                        <a:rPr lang="en-US" sz="1800">
                          <a:latin typeface="Arial"/>
                          <a:ea typeface="SimSun"/>
                          <a:cs typeface="Arial"/>
                        </a:rPr>
                        <a:t>/ For who?</a:t>
                      </a:r>
                      <a:endParaRPr lang="en-US" sz="18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1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800" b="1" dirty="0">
                          <a:latin typeface="Calibri"/>
                          <a:ea typeface="SimSun"/>
                          <a:cs typeface="Arial"/>
                        </a:rPr>
                        <a:t>كَمْ</a:t>
                      </a:r>
                      <a:endParaRPr lang="en-US" sz="2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latin typeface="Arial"/>
                          <a:ea typeface="SimSun"/>
                          <a:cs typeface="Arial"/>
                        </a:rPr>
                        <a:t>kam</a:t>
                      </a:r>
                      <a:endParaRPr lang="en-US" sz="1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"/>
                          <a:ea typeface="MS Mincho"/>
                          <a:cs typeface="Arial"/>
                        </a:rPr>
                        <a:t>How many? / How much?</a:t>
                      </a:r>
                      <a:endParaRPr lang="en-US" sz="18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8747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272"/>
            <a:ext cx="8229600" cy="8845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LESSON 9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- MEETING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212524"/>
              </p:ext>
            </p:extLst>
          </p:nvPr>
        </p:nvGraphicFramePr>
        <p:xfrm>
          <a:off x="304800" y="2057400"/>
          <a:ext cx="7119257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157" y="1249072"/>
            <a:ext cx="1393972" cy="271332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429000" y="1219200"/>
            <a:ext cx="388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al-</a:t>
            </a:r>
            <a:r>
              <a:rPr lang="en-US" b="1" i="1" dirty="0" err="1"/>
              <a:t>ijtimā</a:t>
            </a:r>
            <a:r>
              <a:rPr lang="en-US" b="1" i="1" dirty="0"/>
              <a:t>’      </a:t>
            </a:r>
            <a:r>
              <a:rPr lang="ar-SA" sz="3600" b="1" dirty="0"/>
              <a:t>اَلْاِجْتِمَاعُ </a:t>
            </a:r>
            <a:endParaRPr lang="en-US" sz="36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4400" y="1295400"/>
            <a:ext cx="3200400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r" rtl="1"/>
            <a:r>
              <a:rPr lang="ar-SA" sz="1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إِدَارَةٌ</a:t>
            </a:r>
            <a:endParaRPr lang="en-US" sz="12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2590800"/>
            <a:ext cx="3120085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idārah</a:t>
            </a:r>
            <a:r>
              <a:rPr lang="en-US" sz="4000" i="1" dirty="0"/>
              <a:t> (</a:t>
            </a:r>
            <a:r>
              <a:rPr lang="en-US" sz="4000" i="1" dirty="0" err="1"/>
              <a:t>idāroh</a:t>
            </a:r>
            <a:r>
              <a:rPr lang="en-US" sz="4000" i="1" dirty="0"/>
              <a:t>)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8600" y="3276600"/>
            <a:ext cx="20762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Office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6314724"/>
            <a:ext cx="5416611" cy="386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i-da-ra-tun</a:t>
            </a:r>
            <a:endParaRPr lang="en-US" i="1" dirty="0"/>
          </a:p>
        </p:txBody>
      </p:sp>
      <p:sp>
        <p:nvSpPr>
          <p:cNvPr id="3" name="Rectangle 2"/>
          <p:cNvSpPr/>
          <p:nvPr/>
        </p:nvSpPr>
        <p:spPr>
          <a:xfrm>
            <a:off x="3428999" y="4953000"/>
            <a:ext cx="4114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مُنَى فِيْ </a:t>
            </a:r>
            <a:r>
              <a:rPr lang="ar-SA" sz="4800" dirty="0">
                <a:solidFill>
                  <a:srgbClr val="C00000"/>
                </a:solidFill>
              </a:rPr>
              <a:t>الإِدَارَةِ</a:t>
            </a:r>
          </a:p>
          <a:p>
            <a:pPr algn="r" rtl="1"/>
            <a:r>
              <a:rPr lang="en-US" sz="2400" i="1" dirty="0" err="1"/>
              <a:t>Muna</a:t>
            </a:r>
            <a:r>
              <a:rPr lang="en-US" sz="2400" i="1" dirty="0"/>
              <a:t> </a:t>
            </a:r>
            <a:r>
              <a:rPr lang="en-US" sz="2400" i="1" dirty="0" err="1"/>
              <a:t>fil-idarah</a:t>
            </a:r>
            <a:endParaRPr lang="en-US" sz="2400" i="1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152400" y="5268993"/>
            <a:ext cx="2895600" cy="598408"/>
          </a:xfrm>
          <a:prstGeom prst="wedgeRoundRectCallout">
            <a:avLst>
              <a:gd name="adj1" fmla="val 59082"/>
              <a:gd name="adj2" fmla="val 46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Muna</a:t>
            </a:r>
            <a:r>
              <a:rPr lang="en-US" sz="2400" dirty="0"/>
              <a:t> in the office.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16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0" y="1295400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حُجْرَة المُؤنِ</a:t>
            </a:r>
            <a:endParaRPr lang="en-US" sz="120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3200400"/>
            <a:ext cx="3096489" cy="75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u="sng" dirty="0" err="1"/>
              <a:t>h</a:t>
            </a:r>
            <a:r>
              <a:rPr lang="en-US" sz="4000" i="1" dirty="0" err="1"/>
              <a:t>ujrah</a:t>
            </a:r>
            <a:r>
              <a:rPr lang="en-US" sz="4000" i="1" dirty="0"/>
              <a:t> al-</a:t>
            </a:r>
            <a:r>
              <a:rPr lang="en-US" sz="4000" i="1" dirty="0" err="1"/>
              <a:t>muan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05400" y="3581400"/>
            <a:ext cx="221131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Pantry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904886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u="sng" dirty="0" err="1"/>
              <a:t>h</a:t>
            </a:r>
            <a:r>
              <a:rPr lang="en-US" i="1" dirty="0" err="1"/>
              <a:t>uj</a:t>
            </a:r>
            <a:r>
              <a:rPr lang="en-US" i="1" dirty="0"/>
              <a:t>-</a:t>
            </a:r>
            <a:r>
              <a:rPr lang="en-US" i="1" dirty="0" err="1"/>
              <a:t>ra</a:t>
            </a:r>
            <a:r>
              <a:rPr lang="en-US" i="1" dirty="0"/>
              <a:t>-</a:t>
            </a:r>
            <a:r>
              <a:rPr lang="en-US" i="1" dirty="0" err="1"/>
              <a:t>tul</a:t>
            </a:r>
            <a:r>
              <a:rPr lang="en-US" i="1" dirty="0"/>
              <a:t>-mu-an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8999" y="4953000"/>
            <a:ext cx="4114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هُوَ فِيْ </a:t>
            </a:r>
            <a:r>
              <a:rPr lang="ar-SA" sz="4800" dirty="0">
                <a:solidFill>
                  <a:srgbClr val="C00000"/>
                </a:solidFill>
              </a:rPr>
              <a:t>حُجْرَة المُؤنِ</a:t>
            </a:r>
          </a:p>
          <a:p>
            <a:pPr algn="r" rtl="1"/>
            <a:r>
              <a:rPr lang="en-US" sz="2400" i="1" dirty="0" err="1"/>
              <a:t>Huwa</a:t>
            </a:r>
            <a:r>
              <a:rPr lang="en-US" sz="2400" i="1" dirty="0"/>
              <a:t> fi </a:t>
            </a:r>
            <a:r>
              <a:rPr lang="en-US" sz="2400" i="1" dirty="0" err="1"/>
              <a:t>hujratil-muan</a:t>
            </a:r>
            <a:endParaRPr lang="en-US" sz="2400" i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304800" y="5257800"/>
            <a:ext cx="2819400" cy="795162"/>
          </a:xfrm>
          <a:prstGeom prst="wedgeRoundRectCallout">
            <a:avLst>
              <a:gd name="adj1" fmla="val 65752"/>
              <a:gd name="adj2" fmla="val 63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He is in the pantry.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348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0999" y="1371600"/>
            <a:ext cx="4038601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 rtl="1"/>
            <a:r>
              <a:rPr lang="ar-SA" sz="12000" b="1" dirty="0">
                <a:ln/>
                <a:solidFill>
                  <a:schemeClr val="accent3"/>
                </a:solidFill>
              </a:rPr>
              <a:t>سِكْرَتِيْرٌ</a:t>
            </a:r>
            <a:endParaRPr lang="en-US" sz="12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76400" y="2590800"/>
            <a:ext cx="1506503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sikratīr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0" y="3475408"/>
            <a:ext cx="31497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Secretary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509585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sik</a:t>
            </a:r>
            <a:r>
              <a:rPr lang="en-US" i="1" dirty="0"/>
              <a:t>-</a:t>
            </a:r>
            <a:r>
              <a:rPr lang="en-US" i="1" dirty="0" err="1"/>
              <a:t>ra</a:t>
            </a:r>
            <a:r>
              <a:rPr lang="en-US" i="1" dirty="0"/>
              <a:t>-</a:t>
            </a:r>
            <a:r>
              <a:rPr lang="en-US" i="1" dirty="0" err="1"/>
              <a:t>tī</a:t>
            </a:r>
            <a:r>
              <a:rPr lang="en-US" i="1" dirty="0"/>
              <a:t>-run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0600" y="49530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هُوَ </a:t>
            </a:r>
            <a:r>
              <a:rPr lang="ar-SA" sz="4800" dirty="0">
                <a:solidFill>
                  <a:srgbClr val="C00000"/>
                </a:solidFill>
              </a:rPr>
              <a:t>سِكْرَتِيْر</a:t>
            </a:r>
            <a:endParaRPr lang="en-US" sz="4800" dirty="0">
              <a:solidFill>
                <a:srgbClr val="C00000"/>
              </a:solidFill>
            </a:endParaRPr>
          </a:p>
          <a:p>
            <a:pPr algn="r" rtl="1"/>
            <a:r>
              <a:rPr lang="en-US" sz="2400" i="1" dirty="0" err="1"/>
              <a:t>Huwa</a:t>
            </a:r>
            <a:r>
              <a:rPr lang="en-US" sz="2400" i="1" dirty="0"/>
              <a:t> </a:t>
            </a:r>
            <a:r>
              <a:rPr lang="en-US" sz="2400" i="1" dirty="0" err="1"/>
              <a:t>sikratīr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533400" y="5186361"/>
            <a:ext cx="2514600" cy="795162"/>
          </a:xfrm>
          <a:prstGeom prst="wedgeRoundRectCallout">
            <a:avLst>
              <a:gd name="adj1" fmla="val 66355"/>
              <a:gd name="adj2" fmla="val 46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He is a secretary.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116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1295400"/>
            <a:ext cx="632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بِطَاقَةُ العَامِلِ</a:t>
            </a:r>
            <a:endParaRPr lang="en-US" sz="12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3048000"/>
            <a:ext cx="3381054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bi</a:t>
            </a:r>
            <a:r>
              <a:rPr lang="en-US" sz="4000" i="1" u="sng" dirty="0" err="1"/>
              <a:t>t</a:t>
            </a:r>
            <a:r>
              <a:rPr lang="en-US" sz="4000" i="1" dirty="0" err="1"/>
              <a:t>āqah</a:t>
            </a:r>
            <a:r>
              <a:rPr lang="en-US" sz="4000" i="1" dirty="0"/>
              <a:t> al-‘</a:t>
            </a:r>
            <a:r>
              <a:rPr lang="en-US" sz="4000" i="1" dirty="0" err="1"/>
              <a:t>āmil</a:t>
            </a:r>
            <a:r>
              <a:rPr lang="en-US" sz="4000" i="1" dirty="0"/>
              <a:t> 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3581400"/>
            <a:ext cx="49560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Employee Card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6088077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bi-</a:t>
            </a:r>
            <a:r>
              <a:rPr lang="en-US" i="1" u="sng" dirty="0" err="1"/>
              <a:t>t</a:t>
            </a:r>
            <a:r>
              <a:rPr lang="en-US" i="1" dirty="0" err="1"/>
              <a:t>ā</a:t>
            </a:r>
            <a:r>
              <a:rPr lang="en-US" i="1" dirty="0"/>
              <a:t>-</a:t>
            </a:r>
            <a:r>
              <a:rPr lang="en-US" i="1" dirty="0" err="1"/>
              <a:t>qa-tul</a:t>
            </a:r>
            <a:r>
              <a:rPr lang="en-US" i="1" dirty="0"/>
              <a:t>-‘ā-mil 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29000" y="4953000"/>
            <a:ext cx="4114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هَذِهِ </a:t>
            </a:r>
            <a:r>
              <a:rPr lang="ar-SA" sz="4800" dirty="0">
                <a:solidFill>
                  <a:srgbClr val="C00000"/>
                </a:solidFill>
              </a:rPr>
              <a:t>بِطَاقَةُ العَامِلِ</a:t>
            </a:r>
          </a:p>
          <a:p>
            <a:pPr algn="r" rtl="1"/>
            <a:r>
              <a:rPr lang="en-US" sz="2400" i="1" dirty="0" err="1"/>
              <a:t>hā</a:t>
            </a:r>
            <a:r>
              <a:rPr lang="en-US" sz="2400" i="1" u="sng" dirty="0" err="1"/>
              <a:t>dh</a:t>
            </a:r>
            <a:r>
              <a:rPr lang="en-US" sz="2400" i="1" dirty="0" err="1"/>
              <a:t>ihi</a:t>
            </a:r>
            <a:r>
              <a:rPr lang="en-US" sz="2400" i="1" dirty="0"/>
              <a:t> </a:t>
            </a:r>
            <a:r>
              <a:rPr lang="en-US" sz="2400" i="1" dirty="0" err="1"/>
              <a:t>bi</a:t>
            </a:r>
            <a:r>
              <a:rPr lang="en-US" sz="2400" i="1" u="sng" dirty="0" err="1"/>
              <a:t>t</a:t>
            </a:r>
            <a:r>
              <a:rPr lang="en-US" sz="2400" i="1" dirty="0" err="1"/>
              <a:t>āqah</a:t>
            </a:r>
            <a:r>
              <a:rPr lang="en-US" sz="2400" i="1" dirty="0"/>
              <a:t> al-’</a:t>
            </a:r>
            <a:r>
              <a:rPr lang="en-US" sz="2400" i="1" dirty="0" err="1"/>
              <a:t>āmil</a:t>
            </a:r>
            <a:endParaRPr lang="en-US" sz="2800" i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228600" y="5257800"/>
            <a:ext cx="3048000" cy="795162"/>
          </a:xfrm>
          <a:prstGeom prst="wedgeRoundRectCallout">
            <a:avLst>
              <a:gd name="adj1" fmla="val 62682"/>
              <a:gd name="adj2" fmla="val 46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This is employee card.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763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81600" y="1559273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مُخْتَبَرٌ</a:t>
            </a:r>
            <a:endParaRPr lang="en-US" sz="1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2100521"/>
            <a:ext cx="2302040" cy="75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mu</a:t>
            </a:r>
            <a:r>
              <a:rPr lang="en-US" sz="4000" i="1" u="sng" dirty="0" err="1"/>
              <a:t>kh</a:t>
            </a:r>
            <a:r>
              <a:rPr lang="en-US" sz="4000" i="1" dirty="0" err="1"/>
              <a:t>tabar</a:t>
            </a:r>
            <a:endParaRPr lang="en-US" sz="4000" i="1" u="sng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9400" y="3276600"/>
            <a:ext cx="36780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Laboratory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871031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mu</a:t>
            </a:r>
            <a:r>
              <a:rPr lang="en-US" i="1" u="sng" dirty="0" err="1"/>
              <a:t>kh</a:t>
            </a:r>
            <a:r>
              <a:rPr lang="en-US" i="1" u="sng" dirty="0"/>
              <a:t>-</a:t>
            </a:r>
            <a:r>
              <a:rPr lang="en-US" i="1" dirty="0" err="1"/>
              <a:t>ta</a:t>
            </a:r>
            <a:r>
              <a:rPr lang="en-US" i="1" dirty="0"/>
              <a:t>-</a:t>
            </a:r>
            <a:r>
              <a:rPr lang="en-US" i="1" dirty="0" err="1"/>
              <a:t>ba</a:t>
            </a:r>
            <a:r>
              <a:rPr lang="en-US" i="1" dirty="0"/>
              <a:t>-run</a:t>
            </a:r>
            <a:endParaRPr lang="en-US" i="1" u="sng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275904" y="5214428"/>
            <a:ext cx="2819400" cy="795162"/>
          </a:xfrm>
          <a:prstGeom prst="wedgeRoundRectCallout">
            <a:avLst>
              <a:gd name="adj1" fmla="val 72704"/>
              <a:gd name="adj2" fmla="val 92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 computer laboratory is closed.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05200" y="4953000"/>
            <a:ext cx="44196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>
                <a:solidFill>
                  <a:srgbClr val="C00000"/>
                </a:solidFill>
              </a:rPr>
              <a:t>مُخْتَبَرُ </a:t>
            </a:r>
            <a:r>
              <a:rPr lang="ar-SA" sz="4800" dirty="0"/>
              <a:t>الْكُمْبِيُوْتَر</a:t>
            </a:r>
            <a:r>
              <a:rPr lang="ar-SA" sz="4800" dirty="0">
                <a:solidFill>
                  <a:srgbClr val="C00000"/>
                </a:solidFill>
              </a:rPr>
              <a:t>ِ </a:t>
            </a:r>
            <a:r>
              <a:rPr lang="ar-SA" sz="4800" dirty="0"/>
              <a:t>مُغْلَقٌ</a:t>
            </a:r>
          </a:p>
          <a:p>
            <a:pPr>
              <a:lnSpc>
                <a:spcPct val="115000"/>
              </a:lnSpc>
            </a:pPr>
            <a:r>
              <a:rPr lang="en-US" sz="2400" i="1" dirty="0" err="1"/>
              <a:t>mu</a:t>
            </a:r>
            <a:r>
              <a:rPr lang="en-US" sz="2400" i="1" u="sng" dirty="0" err="1"/>
              <a:t>kh</a:t>
            </a:r>
            <a:r>
              <a:rPr lang="en-US" sz="2400" i="1" dirty="0" err="1"/>
              <a:t>tabar</a:t>
            </a:r>
            <a:r>
              <a:rPr lang="en-US" sz="2400" i="1" dirty="0"/>
              <a:t> al-</a:t>
            </a:r>
            <a:r>
              <a:rPr lang="en-US" sz="2400" i="1" dirty="0" err="1"/>
              <a:t>kumbiyutar</a:t>
            </a:r>
            <a:r>
              <a:rPr lang="en-US" sz="2400" i="1" dirty="0"/>
              <a:t> </a:t>
            </a:r>
            <a:r>
              <a:rPr lang="en-US" sz="2400" i="1" dirty="0" err="1"/>
              <a:t>mughlaq</a:t>
            </a:r>
            <a:endParaRPr lang="en-US" sz="2400" i="1" u="sng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15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57800" y="1559273"/>
            <a:ext cx="274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دَفْتَرٌ</a:t>
            </a:r>
            <a:endParaRPr lang="en-US" sz="120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05000" y="2057400"/>
            <a:ext cx="1350050" cy="75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daftar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4200" y="3276600"/>
            <a:ext cx="36519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Note book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382756" cy="39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 </a:t>
            </a:r>
            <a:r>
              <a:rPr lang="en-US" i="1" dirty="0" err="1"/>
              <a:t>daf</a:t>
            </a:r>
            <a:r>
              <a:rPr lang="en-US" i="1" dirty="0"/>
              <a:t>-</a:t>
            </a:r>
            <a:r>
              <a:rPr lang="en-US" i="1" dirty="0" err="1"/>
              <a:t>ta</a:t>
            </a:r>
            <a:r>
              <a:rPr lang="en-US" i="1" dirty="0"/>
              <a:t>-run</a:t>
            </a:r>
            <a:endParaRPr lang="en-US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95600" y="4953000"/>
            <a:ext cx="533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>
                <a:solidFill>
                  <a:srgbClr val="C00000"/>
                </a:solidFill>
              </a:rPr>
              <a:t>الدَّفْتَرُ </a:t>
            </a:r>
            <a:r>
              <a:rPr lang="ar-SA" sz="4800" dirty="0"/>
              <a:t>الْجَدِيْدُ تَحْتَ الْكُرْسِيِّ </a:t>
            </a:r>
            <a:endParaRPr lang="ar-SA" sz="4800" dirty="0">
              <a:solidFill>
                <a:srgbClr val="C00000"/>
              </a:solidFill>
            </a:endParaRPr>
          </a:p>
          <a:p>
            <a:pPr algn="r" rtl="1"/>
            <a:r>
              <a:rPr lang="en-US" sz="2400" i="1" dirty="0"/>
              <a:t>Ad-</a:t>
            </a:r>
            <a:r>
              <a:rPr lang="en-US" sz="2400" i="1" dirty="0" err="1"/>
              <a:t>daftar</a:t>
            </a:r>
            <a:r>
              <a:rPr lang="en-US" sz="2400" i="1" dirty="0"/>
              <a:t> al-</a:t>
            </a:r>
            <a:r>
              <a:rPr lang="en-US" sz="2400" i="1" dirty="0" err="1"/>
              <a:t>jad</a:t>
            </a:r>
            <a:r>
              <a:rPr lang="en-US" sz="2400" i="1" dirty="0" err="1">
                <a:latin typeface="Gill Sans MT" panose="020B0502020104020203" pitchFamily="34" charset="0"/>
                <a:cs typeface="Arial" panose="020B0604020202020204" pitchFamily="34" charset="0"/>
              </a:rPr>
              <a:t>īd</a:t>
            </a:r>
            <a:r>
              <a:rPr lang="en-US" sz="2400" i="1" dirty="0">
                <a:latin typeface="Gill Sans MT" panose="020B0502020104020203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Gill Sans MT" panose="020B0502020104020203" pitchFamily="34" charset="0"/>
                <a:cs typeface="Arial" panose="020B0604020202020204" pitchFamily="34" charset="0"/>
              </a:rPr>
              <a:t>ta</a:t>
            </a:r>
            <a:r>
              <a:rPr lang="en-US" sz="2400" i="1" u="sng" dirty="0" err="1">
                <a:latin typeface="Gill Sans MT" panose="020B0502020104020203" pitchFamily="34" charset="0"/>
                <a:cs typeface="Arial" panose="020B0604020202020204" pitchFamily="34" charset="0"/>
              </a:rPr>
              <a:t>h</a:t>
            </a:r>
            <a:r>
              <a:rPr lang="en-US" sz="2400" i="1" dirty="0" err="1">
                <a:latin typeface="Gill Sans MT" panose="020B0502020104020203" pitchFamily="34" charset="0"/>
                <a:cs typeface="Arial" panose="020B0604020202020204" pitchFamily="34" charset="0"/>
              </a:rPr>
              <a:t>ta</a:t>
            </a:r>
            <a:r>
              <a:rPr lang="en-US" sz="2400" i="1" dirty="0"/>
              <a:t> al-</a:t>
            </a:r>
            <a:r>
              <a:rPr lang="en-US" sz="2400" i="1" dirty="0" err="1"/>
              <a:t>kursiy</a:t>
            </a:r>
            <a:endParaRPr lang="en-US" sz="2400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20123" y="4472360"/>
            <a:ext cx="2798131" cy="795162"/>
          </a:xfrm>
          <a:prstGeom prst="wedgeRoundRectCallout">
            <a:avLst>
              <a:gd name="adj1" fmla="val 67723"/>
              <a:gd name="adj2" fmla="val 298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 new note book is under the chair.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119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Vocabulary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dirty="0" err="1"/>
              <a:t>mufradāt</a:t>
            </a:r>
            <a:r>
              <a:rPr lang="en-US" i="1" dirty="0"/>
              <a:t>   </a:t>
            </a:r>
            <a:r>
              <a:rPr lang="ar-SA" dirty="0"/>
              <a:t>الْمُفْرَدَاتُ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48200" y="1447800"/>
            <a:ext cx="411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12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مِسْطَرَةٌ</a:t>
            </a:r>
            <a:endParaRPr lang="en-US" sz="12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286000"/>
            <a:ext cx="3948838" cy="755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4000" i="1" dirty="0" err="1"/>
              <a:t>mis</a:t>
            </a:r>
            <a:r>
              <a:rPr lang="en-US" sz="4000" i="1" u="sng" dirty="0" err="1"/>
              <a:t>t</a:t>
            </a:r>
            <a:r>
              <a:rPr lang="en-US" sz="4000" i="1" dirty="0" err="1"/>
              <a:t>arah</a:t>
            </a:r>
            <a:r>
              <a:rPr lang="en-US" sz="4000" i="1" dirty="0"/>
              <a:t> (</a:t>
            </a:r>
            <a:r>
              <a:rPr lang="en-US" sz="4000" i="1" dirty="0" err="1"/>
              <a:t>mis</a:t>
            </a:r>
            <a:r>
              <a:rPr lang="en-US" sz="4000" i="1" u="sng" dirty="0" err="1"/>
              <a:t>t</a:t>
            </a:r>
            <a:r>
              <a:rPr lang="en-US" sz="4000" i="1" dirty="0" err="1"/>
              <a:t>oroh</a:t>
            </a:r>
            <a:r>
              <a:rPr lang="en-US" sz="4000" i="1" dirty="0"/>
              <a:t>)</a:t>
            </a:r>
            <a:endParaRPr lang="en-US" sz="4000" i="1" dirty="0">
              <a:solidFill>
                <a:srgbClr val="000000"/>
              </a:solidFill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91000" y="3200400"/>
            <a:ext cx="18758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Ruler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3400" y="6314724"/>
            <a:ext cx="5560881" cy="386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i="1" dirty="0"/>
              <a:t>* With phonetic sign at the end, we pronounce it: </a:t>
            </a:r>
            <a:r>
              <a:rPr lang="en-US" i="1" dirty="0" err="1"/>
              <a:t>mis-</a:t>
            </a:r>
            <a:r>
              <a:rPr lang="en-US" i="1" u="sng" dirty="0" err="1"/>
              <a:t>t</a:t>
            </a:r>
            <a:r>
              <a:rPr lang="en-US" i="1" dirty="0" err="1"/>
              <a:t>a-ra-tun</a:t>
            </a:r>
            <a:endParaRPr lang="en-US" i="1" dirty="0"/>
          </a:p>
        </p:txBody>
      </p:sp>
      <p:sp>
        <p:nvSpPr>
          <p:cNvPr id="15" name="Rectangle 14"/>
          <p:cNvSpPr/>
          <p:nvPr/>
        </p:nvSpPr>
        <p:spPr>
          <a:xfrm>
            <a:off x="4495800" y="4953000"/>
            <a:ext cx="350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800" dirty="0"/>
              <a:t>أنَا أُرِيْدُ</a:t>
            </a:r>
            <a:r>
              <a:rPr lang="ar-SA" sz="4800" dirty="0">
                <a:solidFill>
                  <a:srgbClr val="C00000"/>
                </a:solidFill>
              </a:rPr>
              <a:t> مِسْطَرَةً</a:t>
            </a:r>
          </a:p>
          <a:p>
            <a:pPr algn="r" rtl="1"/>
            <a:r>
              <a:rPr lang="en-US" sz="2400" i="1" dirty="0" err="1"/>
              <a:t>ana</a:t>
            </a:r>
            <a:r>
              <a:rPr lang="en-US" sz="2400" i="1" dirty="0"/>
              <a:t> </a:t>
            </a:r>
            <a:r>
              <a:rPr lang="en-US" sz="2400" i="1" dirty="0" err="1"/>
              <a:t>urīd</a:t>
            </a:r>
            <a:r>
              <a:rPr lang="en-US" sz="2400" i="1" dirty="0"/>
              <a:t> </a:t>
            </a:r>
            <a:r>
              <a:rPr lang="en-US" sz="2400" i="1" dirty="0" err="1"/>
              <a:t>mis</a:t>
            </a:r>
            <a:r>
              <a:rPr lang="en-US" sz="2400" i="1" u="sng" dirty="0" err="1"/>
              <a:t>t</a:t>
            </a:r>
            <a:r>
              <a:rPr lang="en-US" sz="2400" i="1" dirty="0" err="1"/>
              <a:t>arah</a:t>
            </a:r>
            <a:endParaRPr lang="en-US" sz="2400" i="1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549876" y="5041284"/>
            <a:ext cx="2590800" cy="795162"/>
          </a:xfrm>
          <a:prstGeom prst="wedgeRoundRectCallout">
            <a:avLst>
              <a:gd name="adj1" fmla="val 76291"/>
              <a:gd name="adj2" fmla="val 62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 want a ruler.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8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FOLDER_UPDATED" val="1"/>
  <p:tag name="ISPRING_UUID" val="{252A97D4-F5C3-4F58-8615-9FA5D2A4EC1C}"/>
  <p:tag name="ISPRING_ULTRA_SCORM_COURSE_ID" val="C2E6BAC6-5746-43A6-817B-3E385ABE1FEC"/>
  <p:tag name="ISPRING_SCORM_RATE_SLIDES" val="0"/>
  <p:tag name="ISPRING_SCORM_PASSING_SCORE" val="8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JFiu0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wWJDR6D4b5ibLwAAclMAABcAAAB1bml2ZXJzYWwvdW5pdmVyc2FsLnBuZ+18CVRTV7sobbXWoTjhgESoCEIEoYCKkSFVlBkik8ggtIYIyiSJDGFKh19xAAIhDGGKjCoIKVATIgFaWxIggajIZBisIYnMkhAgZHoJ2mr9/75137r/vevd92QtFnz7nPPtbx722WdfP+Vq9/m6XetUVFQ+d7A/4a6isipFReXjyc8+VYwE5fK+Vfz5COFud1ylthswrgBWBR9zOaaiUodeL/lmtQJee8neB6Giovqr8vcjWuSdIBUVjzUOJ455xgVMD0eiw3lJ22WUypZvW751RH7sfn0TJAO/Z8z6e/2DpZv8dbNVcvffeVrhqH1S9acTzz0dt/V+Xf7k6LU7q6sd1w5cP7X10CpayRG5Q97obH4hq7lZUjSbP4jgxo2GoozGywYTpKMJ50eD+6L7RgTF1UCwbA5NSF76VStA+nwNuHGheTZpo4LCb9vSavWaIct4UGS2Dc6nZoNi7Oe68jW7yEYpyfNlWtnrP1aMXHIe/6GWXiJflMsCySrKH1pOwEurEVelIC7hnqxv5olH5cmgrUqMUCfj+eKLyisqucdAl6/yb3OS5Yuo1kLanEj2iYrKKx1gSncG/Hn9G8gqB/6yTEv6kpU4g8Aj4AkbIaWApR/ASz/ELlHNW9yMElbFIhMDlx7uqM2V83Nb/btRIZAXYnz/+G2wdBweUDl6MBJCFDfiSQC6ZQvD1ap7DyuO1MJUTM97UYe1AQs9wNFCAVguiCz6UTrElA71ekCsomt8i0ey9NfIxsHS2/26AY4ZidKnt62jraazvQOAuSjzxBdb8XFhejPIMNJgn3frcu8kDB2gyjmkwXpouGgmfdof0Zc0RLPOtQELzMCIpDC2LIleknIkQCGAXksiPCTh++wsBl46iG820uSOTyW4cx4RJfYm2OPnixciHoSXIDRIw6dzHNxOdyW4F3uCsP08on+H1O1nRk/kZAk9x22Dl8C1BKAQftzPcH04H+Q65r5FOg+RzwvrM7c+qvPncmR55vgfkyVsLVRo/Ni6ChPjRZ40vXot3EIvU0vUbleb25FsFl64lH4BOuyBni6h+HFOzQTHR6ANbiRL+1HSeN/OFmf69B4B7QHOPKer3/87My4HVNCv4a0HK8K6sasqkCOU7iPdERYsaNf8IKVoSDY9KpsmEbOk8lm5tHV0bqk+rE+dlabnVmx1F65PqAlfezDAXDBPqaQyUQF67EM5UAYcWYSe5kweWUhsrZcsWcMG64p2EiouWuACOuBQeYN/zZlwiwiLqwxWe50n2E6hMrv5LyINbhaGcH67VJhx+2sc/R/kI52UKFPzkT7MVuK9AhaUzChwKqrzj6ANxEbwdOCGBdNBo2Rw+h6xhu4jIO1wTtJnkCpAZ/DkGFndPS+VdvQGpnAgOEAzwRGD1cfhCTgwlxPTcn4EJSXIhcvJEcFSkWMhQ4OlLm7/iUGfCxo5ExMGJkU2FEXdg+IGKTVD3dCuufNSNevBWC4MRz7TTjG00FT8i4LKbOLcOacWTFptBYfAs7jifkglJyZgI7TZkuYTy6BPYx3YcbQYgSWsuW46ChUWTNEUWN0hIrIU1BF5/TFEE2KRNJiVALUnmlB/GNgepOR+4Qy9pPAU5zcDfquwzHCnHha0VoNaj8Nn1RdeS9tK3KN32SeiOEcMLIYnhCEYdD5b50uWBv1kHyvCYLI4PmzjuEO2jR8wkLoNDPyKW7qP48DlBSW0rxXqu9Ynu3bTFhPbJc74fnoMLcU6WAOq0EYUmNQgCSeaaYXCRvoSLQLixytI6/DOWjQsC7FnWxk2/7ZVBKQe0DkZ4383iyAaZM6Hm5g6FrY/wB2O4B06mEOXhpkR8KLgPYQ2Zy3WNRNXTxbZIT3UTxX2TP/qVTW3wYVwWobblzDRNPNLRWR5bNXO6oRvORKo+6WrDL6FlC0CrdXSw7LHTPVCEINmY7IzkU2jSJGhGaGpGVwYH8aatnRVqDN/PaYmPMpsXZ5zQcWZDgnWEXipftjtWVB8TkevOUvovipscbMPqsUq3YQ+DLPwExCJaKtJu4jg5YG+xIT2n0Q7tR5mGaa4V6X2X2zhihjzcwI8XqgGZB/C9J+KCB6Jm04Nt50JthBsi82Mtnt8lG7aGxOBiSYS2M4s60Ao+ZviXDEOzxqcPWNOw0CZPwEmiZcUnnmkao2YUVIYlCavY64NzsE5ZQ9pTqYSoM8aS79wp6ZGa7MAPURxEWQVSS8T9MtwwLEMEegjS84AtX7j7wB6SRTnEcW5OAt7nPwiOMyghy/tXkBYXHmsn3H1XhYyFpgy86CoBunHoiV7gLDTkWCovrdq+Gtt7CIJjtrvwYhx1p1Zov0F7YIiDg3OXviSqIGsSeWR46Ucno6genooSPwgPSxBLGUuZV0g7baBA9hnEP4++2hgwhpF2PbceFqVc8KghyZv4f2GsHYogGxHbDmMP5JerUo9TL0e6PqsfmrAm2jiqkajFHSWhO0VNAw1gl2vQkDEKPmeQigI6/7FZCrP+Mqp2k2OPpgtugJq8Jo0WINzDhPus0/AP7QY6aGaZpDhOtjdJ4njsaI8QGrA76nMS+l7Vw+eWSixHIfrg2dFIK2K4Eo0XF/A7beNCB62nPUxItEoAxGxYXrMcckyvX+IKTgbztvnBfppeKERD2UsNEzPWe0W76YdSTdHJwGYA9SdWgrfSZ9RBHvQNxp65xsKL3FWmZDMUBTYXu5DXQFc+zC3S68MZMJ0YOWZu/Kp8dCAPqaMKglDBRyGu4OIWRyaCV7hPRwH7CfICNvH7h3skYC7ZtaRepxO/QgqZUhTcM6SlGkKc4YMmi74TUNlxWlPgrGusSuckRS2hmZ3zSP9yPjjIVOxkWD0r1lLMiZhkEKFo9T24qwDPiFbJcsEvhqEcUAgN40fnEcqgO9btCP3NcuICn8RPkgvIO4e3mmqFUm0yungCw4r+ZlS8GMZoEiGzxP/Zd7830PK9GuUB/9M8ef59/8hcCBBtoSWLymrnW/p5crUo9L4deceJbi+8t8EfttGWZ6o9o6kzFF7Sa3SaYPNmamr1beaHvaEUjU5mxQR4njLUpvxSo0Sd9lRX5u/o2Mgw6R0l8XRlcevSER4uais56vNmbH7oCcOxVzG2iiQr9+8edDpA/A/Ecg8xOcWRAY0v3q43ltr6ec1tYrCdLYpfjZhNOE03Jm9BL8HOg+yraorK1Oa0ZlrhSj3ekvpfA9sD6IbzlhXCi3/0zbaRbzBYPwBeu62sQGY1BNqZwdapaLy4yaQvJDt1x5hQEt2DEica7MjjQHc03bvfm1uYxKPbCMDcqj7hqL6Ykv/dyciwugXZzBuG4ajrZAD76JjnKQbojZPKSpF5E9Pm3L7AxKml89UQVNZ542uziiwJL6LhfswKCbibrpJRFa4yWWWcKzjXYKD/fI38HImdkKNvUwuFyguVrxz8fZ+1xdD7ruhl8l3d64D4d+lwLPNodBPMWPBk202e3hZF6de6iudeLs2D1915DrCKTrVDUb4u4fCIzw2XCmEvEtk1Qud7gO9JtRC1va/wWcCzz2nP5b4F8Ft04tScoZp+ruHohxN1ODWd6np6cpQ8/UeuOzujawjJE9anNZ/+/BOprU4DJSE/peM28Idj+n8Dd/939t36/UOPHZT/UhFxfBEN9grasuKzrrPrtP+Own7beoQlf8LXXqSXf5moiiPhb9DZ3T2b56pyy34u2dY5fuv/VVdDQdcru4IiPv98ZbZZKUf8HeyiYPbT/xVWLj1WduGdRHvz0cO8Xl81uz9uZR+OKvvfzoTCtYFvjebQCJg5rbR18Gn6pPfFfhIoqCr+nZxfJVhYLdPOohmNHn7rZh2OXTwGWZMrC4D1Fm3/2r6OzRo1+f+vwugjQPly/2EACQnO7bxHxQRt6AffSiwOlXUEZ6bJXB4GyxpuTw8SjahjJEWlsKnHt6E5oVnZRXdBiAuLRN7VBE1xbUKFV+x8xgpnuJ9ogiowmlLPfNtX+GKRfCAt4rmL5l2loCALu43yo+AaJbd2lxF5GyOXx6/rTWckOCe0bz04mY/qckgBWvDw71LpxcIS5Hw6f09COGpkfgcjE5PvaTx+32BCFQ7fC/Qvb47j3TgNBdJhgcXg4mHuMGte8l49i66znBUEBi5ATpyGJc73TWpM8j1Tw8nWUQiLL33Ig2RzlCZfp4tl7adLcLSCt6dD6hXBde/Ylt5u/Ga/8mt5FJ9WLu+V3HCDHkyPFVUNtbRe4RpKWAIKVHbnuTlvtBZNDOe5MXk7O6I2cuim+LA60qjKKJ8DGz2SP3sELMfqYWA3/OJda3V7zxsV492ezF2hnoUiseBMdJU0aArN41Uy2mkmpyXxUmQAH6cx1t7ntNd3abvdx5oSGXVuN8Iwok6cdgDUFm7viXGELwuX6enociZTuS90GV18csS1WlmGFhDayZDa9AinQE51qN78kyfujrtCHhEtMSt3+8wZ5Z+wdJbIAkDTwY1sWiYsTOknjHZu/rBnNOG2XZe91GUxsFqmgjqUZ8Ie4esCw4tlZs6vA4C7YgsRwdTQgFMcKhD4vabDs6aWMCgwQvYO1nNwLINu7xnx+J4Ul12nm3m/a68nCTOQqIl8h5UOhFXxfOewb8r4jLGS/fsHWS8AZy7Rcf9XmoqRpfO7SwMCw4LbQoICsCI2DEYJMLHTIs+EjVUCXDkkjJhRaIoHXYedS7SrBIWyO6sqFFz6izR+4tFA/cv3LheRbH/qP7AKf7pKvu19Qe+cr8xtr80itMlyanRieza5T0TJAunl8wcwbBybAYXG+P1A0nqNGx1KpEG1vTAQHGjpTlBRQCblspvn7V01fja/ZXw2zk2PpHJBqdbulc7ctMMojCU3lDsQWAYHEzXBdop7BJMNMMIiZxTneVuD4YuAzoUcwVRdodbz2QiC4Cx2mL0vVyRwwwvjvuxfsXAEZmiw6ER3Q27mGmWLW/DHDLRwcRsh7GXe6MnvfyRPXAL0JJrEFfvWntVXcDj713tuC7LxJieBtfraOGKB2f8B8rjOkzZE7dmjtSPJLY6EXOnIwgXHbnQZ5ryBRADXvblDQb96N5BSLqZgD9Qber4Lk//Twe5D8C/GeBPR6LEj8fx19otst5pkVY6LPDyY7Rm0ac3rklOmh4OSr3zR2QxCVx+klvbIh6etT66W20z+YHmO82Xys+rPZRFjor/l/9m8OfvWyQc48CkSb/RB8sLpNYkl5FiLdmrlEgrc2SxjCZf0uII4nbg5RIeIXmSlDw5oVwQ7gUrr0xIZ1HybzhznyMZyKlexEOT18xn1dvMFCvSYII3oWX5oqhwRjRAsz6do5/74gctyXMh4pSV+T3IigdnEJKF1egqVZDubbUTZPc7+52N3Gq1q4r39q10pmfsOz8nB/JzGoyT525yBE3C0NaFUJgDvMNaPMjMYW6bdH9d92lC+H2UCVGRMjXCQPBx/vaGCdG5s28qFzY9t2W+gg/STJeV9CzOPVxvjGWqh/7xaCBf5NKLAIgm/b2ADyFj0zG9Amr+nyldghNPgNKd5JNBpLkU1FIKB0GL/+NiQcGI70LJxqQ7hieW1o/4xgBez1eYT0BJJ70JFH7n/aFigbKDgqCm7/druogciD2C6LAyDIeWTBTnmeVoDY5okS+QHUmtRoRW2bJFMdsDfG05FyXKJYxGCNe3vlpPytdcWTDmncxpuhCgK2joujjy5SyiqXkIvxjrLXKunEbQ3lBLDoVH08Qjiy3Viy2LzZGCIQTTyveFXoVTZdLzT7TiDnL0Bl0VaVbDz0cm4uFbW4oI5jBDsOnMbSwO0QPPjkCd5QdPk5hRN7KqNgyaOf5knPj7es48sokspWpE+kPwWVL0cV4sajFWy6UmS5GRc+uYascCxc8UjElvSriRMq4f7fKNxMM9CyKo1WtRDOkCr7oXlgMckaap9SFYE9KBlHrJAFW5xm81q6hqkkJ9a0c6+p2Z/QUYkYnpDK8RLnzc7kJPk3bB793m9noHJrEQheDegG17ErgGBK52iJ8qZ11J5qi4ebTJCHkOa17m38mHjgzYtqRfwGk53Kg0STpcq7rr5NO84iSdUelM7Gz0ajfrggvJM2eyXmdvksuNfLePmxV1ErpSpkPGjwPjlBkOQfU6wXLfd9Klkjfp0iHZqb4IbSkdr+RoxnJJORWnqh0zWHn0EjUr1ngZYJfuqRsldc7l5Q4+WWHrC9SOOrR099iBsEmMnmDEdwchTHZXPIvUMHxSMbFl7D2n15bOOu9/6OC6W+HUbDBwTXcFYBftoDX4ZSWnnlkjDkoOHbRThIX6VeQ0t4/Tqi9T/YhceEjLxTsPzgX7PxbgmInc8J7FzhI1V7KVRgVkpPKw4+2oK27cUd6NEp9a/QKUrQ/6DX9d+heqzunh6EV3cpovxPM3cR41ll6Ymq3k7F90GfHNAXcFZGuRDjnewh4HQrXbGP6qbfb30wocbzXD7zguWOQ4uc1vwoPUQFcngrOjX7sznHXvjKruSi037abmRU+DFg+bI0MHk0bctyPWYg1QGEr0lAPWZjjbhsVBRD/xV4M9iyE3OdadllLqP31dpEUUuNWGgcdAHdI55Ak2s5e3AMLasBswVD9GhO9MFI8Gls0J8ecJN9CsfKdbQ1qrGXEFPpU8x9LMKqw6a+k3Pes54ngC51Fi9qPTOR3xrPDKRkci6uy0GrCvCu/dd2slWrSfNV2XIzlZB1KoFTFudiPXzVUHSq56ibwD11dnDfjNRAX7FQ/1EgG72rra86ytvfU5j5cahJmkOF32dAg0fug2oJO9C0eyqI3oZPZSJED3e+Go0z4pryUb67Duh6grj3og4KSzL8dCZ4KX/Vel1evBE1oCm8NDCYCqoKKgIYVHQ6hRp+leVOJsljjgWMOBlHP+RVmp48AQbvWN+hFJ8x3rNSEEwAMgVBSBWjzQdpWJkgk4TEPem4DYtC9So+BmsVt52OjFnLCbRWoHvUywY5DuYAtER8aYsTcsHibBLUehghLAHcmRvrWm8rUSjyyDmKonbCKVt74LL8zSVngai6mSf7NMp81FCDqW+VCfNbDdzic5rNU0hxmVapBj677TqvacvvVCHTob3FAIflNIfyM4Qsc4CZQhTYLjSICv09rGAtrc74xcQ+90LzCp0PzNvb83SL8MiTDGf+cpHYKPvAmJKcxWSa683tB6YPGXjck/Ssgcyh9I8IkZCK/ESxZ46VQwHX+2O/dNMR3E/30jqlHxBK8GNvmmjS925gdzq1/8wBL9Cpb8yuflCspft6iWOMocVQM2/ss05dXD9RymMc/hTSEIFwXLp/DZbWvE1orsmgNuLdR7Q2gHZ33g0nEfxdQjvkTV14MnThBFykwnPd2uCDH3AeYLf6RwuEfyqx+0/JPmbgYa0v6o+LW1z8okTDkF8Ecav3Zt6u1i0H8auCxSiCBOWBOZNDmRZj7SuIyXC1Afr8nqjwlgI2ti33YeZ2X98uVA71FRd2ytkkzLfG1tO8cAFjKNd3/kHXwd2au14ZKp5r7qP5p7+x2cjHbYCaWwLv3yQD/lhNHelXvX950E6cDVV+Tu/6NR555M+jXlXM+/j3ZTve5vu6LXHfduwu3HJAJlsp/I9g4gL6+8bFS+Em5SVCwt8yHXpSvyMzqTS/NSTZoODUygN+GmwHpPtO065CKwnDfB1pIv9SoSkveyt3wi0Mq3Hv1mGjIEhN3C3Sh7vrEWcgrBz896mti1TXXWFr6lCNrhnblXh1BHqeUjpFcU6Si8LTi5W9HccpvnnzihK0cAK9pcPQnHw/V1T7m68sZWHdarnqVuOxEo6vSupQMzy4IoxRH7UVx+yOyh20pJNH59dsZDlYOAwDmPDuOsUdsdXX0RGA0W076jdyM0gKHXiMvl0JahAa7XPJzDSbniwcVJQmtABCTovqVcIui/wktse3RYpN7a1WvzRoKcFm9VTvnBwMijSBckduuQW1+QCGu+lzyxxzTS0AIzzf2HuR4NmOS+nXPiyKJZUpix9wZdn32sXWK6dJPPIZGopYv5KjzH440KFoEpGJFZClHXzbGAUQD+RJ+OJpVyqvDTrCfuU6nVSe4qHNkZMKs72VYdG6TBnqhgaJCyok5eaa9aUeKrM5fJkSBsKglZ0d6RbcHuvCXaX7xH70eBQ9i6QmSyK1yRp4Q8UhonptLL4TtsNK8aU99ckLPDZ49I1MWMXiTWuz3sbgvZ9odkL4KwL2At2iFBFI5Bx9rJOHF/WIupvl4rLmfr0Nzh+zp6v7KyXhiietZe6oNsPqSn+3RkbUM7SI+QNne0CtNP08/gnvvpxhtVg+4DOjtCOgvD4aVHXYNIkR/Rr4e5xnjs94IpuvvqG+5fwKQgXC7Mtr7IWYM1XPwVbydPevNenpssFS/MxB5Dfg4LCCIjZYf/kPtTuP5J584CSq/BSddUAxQ1+5jIsiTq4S5EFBbWIGt8tiewYUYfxS0N0fH+KO34BTUbaALrRUhYpLVPd91pVmE/ne9zfnb/hky9bIkz9/5Bx1uu3puAb+zYg15S+G369yHWJsMBwIP4p926zhghjaJoYVOpvfY+MTJKSZCaObQoLKHwM96CfgUGQNNPt63vmv5JgZ8bBvX74nqhDR+Rj+/aA6Yj0xiEXxrvfuH+RseK5lgbrtnhFYE4djAw09zurVv2MfWvRey/uuWN+EsBW8ipb1zrP+fBdI1ISpSwaDaR99hqM+gcfxcztPntQv84/1dFxT+hMbpEFXqt/tmEc6i4P/5/YNdVnzubvNjkLV8YlbGqUTKmXNQLlqTIX00o+o4vfmyk5Ajyu0MtCHPNfy4hZKwU3r3iUbms+jY+edeROxSqwHf27Wrpg0R+Ft4Qsu87aMdfJPaiak/jhr9G56os++d5D95B3btW55Lz2T9XWO1zJ1aZyp4ELjsB/IVJvIG/3hpUbrnENW/tOJbENcMDW2cBfm/5elJx9LsNnEd1wBQjjw+jH0Y/jP67R4dvA5bH9MDImnySUBE8UAkpuQHx4zVIFmdR0kmQOIKk+wb7jaVPjM+OtlxAxSItf1WGDBLRgiBflI2MNhGLko3e82f9lPTpp/CXPXjZvJDZFQwWD8JlpzHHgw87Zjdtt8r07InEHA+Z4lVKOXVDC3MbBEcRew7OzmKnrX8y+vONVrlT9MfqnSVQiwrAsrGc0+ovHcfLxoX9rBzNYeaAf+3YuoJAuTCw1eg01QtU5t8hNcyFYS6O+uwTmBmz1HtIsC5FI3x+mYI3Me4xjQTQ86yDhsNiwxIWlicJgUkyAb414HzTMJKMTIC4/7NQitxV0wySiRV2ejinzJ1XnDAEXI67rntj+RlFBdqCaEZTDhiSzA6IIfUSCtp+j5ljtdoZgV8/le/Qcl5e9tv1IMtif/VsKUxaVzPXmHIP3FekaO26+YO2Oeo9Da7pB8SAHnjT/mJN33+hD55ZCvcJFGJaW69uO4gZC+0sCMLqAr3dK1PDPa88Ob2uqG7YTYcT46XKGeAxP3bsMNOEOBZMU3YupohAeZFMsUYPwtKhJV1IEiPd/4ViHHJseud3Ctwryz3Ve2jZIGCiaZKRG/WoH9LAp/aZuveqNO3K/SncCybg4v2COq9JBokXjh4nB8LuCXSi3435W9tPqe5mgXJtGhhO42brSuu6XdzXcTrLsCfIgdk2QDSXqZuvxTxznknpThRXwl9W0hbL/wUCtmGKeztjMVih1TzSAYj7SPmmXYuC7Q1q1uSiVD5sZyRr1xXIiHtOdbpCYilUVh+19yQQQ51DMw/sioTSo1KZxvkwXNQV9wi0sKF1wiwFbsleMjXGra/Sq3gna7kXfXUV/nJAWQLvLxbVBAChEQ9MK5vOnWfQlxEfZfF1Khj2ORowl84CkSyDre6w2SzdmFUERoUY4sehg1hLqCjMXLzz7o0S+7qs6YrP8vFo7DFcsUgwD/g1zlkwZ3XhvWyHtaHF4OHXov+Z4wL4S9MPox9GP4z+N4zag36Lkma38r07Zy1ofe+sFCDl4tHA4hMf0zDv1vtPOFl4SRBSey3AKWDyXY/uD0QN99pcuvTegsMUByKfhxCSOd7JFZZ3V/XlKFcuEt6SoK397wRuj43KxSjmL9cZ74zpcH4xbxW5qE6Y4UWMstmf2iFvS3jX64qQh7Wpd/kzDoJ0FTnVQ7Xj8J+JdgyryAouIB3W21ThUQo4epiTEebxAdH/r4iIHp0lKy9zjFuWXvQKmGDle5yAhIM8rnKjhbdySbx3jfWr70KZVotDZaDZAPhQLCgdKUpsHo/izdUU/ulRcEdlJnQEzT/1gJzNtVG+G4oGXS4wHRu/jW8x8qx3HYvpLI01A6U3qYEEfOBV5U6cSRaLstg8m3Q5tOs9qppybID2xUkLg3aLyZhmUx3vXTBcYpHZDjOgr23UT83aepPDByOd8aSihxfvmUWgGeLrBZ0lU8H+6occbyFFWKgghrZQPyVJZNCsjVHd73jRCdDlsEUpowSrQyIv7/NWhZEpzWEFavvJu4ACDyrDe1saElhuqnyzN+q3GhKBHvfhXtkR0Bigx3FeyB1XbtII0vLRE7cv99bd/q2DEmVItnIsrkts4SZjOFRZPcFNteLrzumoVJ9gABv0dm9R4ZbXFbijKNM0KOEQJFvtaNkJh28wQlsy5vsLRpfcfwvCJXYdxYExcKDY6XdTiBbMDRPd0Jrp1heEu2cO96jL/jg4me7Xp3HF00vVi1YcFMiSdtGLQ/8MXe1AN0WRdZfzSP9ohMcGr45tIKCb+4/lKp3TNW7U1C3nXQ9ZTTIC7ajSKT1b6gLJYTPWPdjf56DjHaSoTn5RA4rCFbP8eMX/pE9sfRCld+JwB783BYImnQt3KgCV/UO9YzrMuIdHulPxCEcA5JvN8G7cwrrv9aprcMnpiDqPF/DZjXxAkKywrnW6joB5D2k/PIQSvv+k0w30N4xqx2K3oVSDSxg1i7Kvn7VYhRebj7zIZjmsy52CWlh5L6e+4FXCQ6aC72UJq+H6rPz1eENzzVkiwBF+r+xOJ7SQfke0E5HI0h4HvOcOM76qFa/sTeqzyxPVSSSHY5hzOm0O5Qdxo5jD60oYrJazB2BdZyJb+MHFxdNpTPVnmr8mgjkuRDDxUGSkDguHPjQZ7Jt+wRBPYO8URIch/I5UtD+L4A29P4vgu6dwxr/FN6dbOI+Wbp5lDR082w1+7xIWHiIL9Tcf7g7kYQ69h9sVmBKxP5k73lkS/c8iUDgtor+N2egYgv3K3AWi3Jw1OT7HMGPG0Qdx75vnYmdJM0u5pUs47fYZR6Z80TrJghe/5z0bz6paySUCb4iV8Kmw/xujm2OS9xJR8QkQlpTVxTmVKJ0MbC025uX+1QAWHnEe3TRuiRNONTADRl0VkcCF8+h9aop8Vb20LM+6QNTn53sggahN0Y4lDDxdG9T6zwEs8c5lazP9NqZk8JiCSf4Oursqx1EbNPtPd+4BxfzVYQrg9sT3+OvcM1j5V1KAKUEFf+WgEoAJ/4DoA6L/OCIM1gbQj1qGyMcfx/qO6f1XVY4fgA/AB+AD8AH4AHwAPgAfgP8bgVHZAkmrSHb9GsVMfe/bQrKa0BIvVG49fnzh1rX2QB2oDfXan4WnoMI4aXyiaVQ6U9ZzbHNm9aTJHqjNofNTbv81W6YVYAJTucvWYOXr3Kz/k095/wYs8lR9vQO7aFRUVB0o7Q1sXn6VAk4UyhZb5VNjjfBEUDcgUnhEefMdLmJxgoLcBpItKTeEjY5LrOnni+qS7097jS1p1Y82IkDzwaiFYO/WV+tbT2lOkTvnuI3VtE+UpxgIsgmJnDBjbiO6cJRX54VG5sBOTxpF7B3tYVnKmh4onrwLSaqy/BmRy67VZCYlLffgW053sZaV3/ZWG6NE9Nk8mbhVLvZWaMKOkKQ84oKWqNltQKDw+xByMjNpJlzAnXXKKeB18a006ElsjdE4FsVEShztL0i21aRZL+SI2+2sn1h3i/Pl/S+iJHujJ3q/S/9E5dsyettmNDuWgRDWoZPuJQ41GHrUJKwSjVjPrP96xl+15hmFo2ACoQXqkN3FL9+d3DpzUdbnoWi00y8Ac0ytTp6QMJgShrB/Gm6ZarkIvMIvlCtPFPFb7bYub6752sp5H3UD9HhRfnTDUF4u/qaaEc48gjl5ugqfSatDR5At+8LAYDoOTFhstJzfljK4EP6pHe0jlZ8fc8Dr8EkLg/zF3/be1RTf8+XZ862SC+XARB78ztE7Xp5onicI1+0Q38INavI9n3Ou5GgUM1tbsBZJjC6YjkIhR3ilut5d5Zs6p8O/w2h/OVo95Fpi3hJc5r+LzuF94++QUw9r6eTdRi3fpn9/oXE8eOxp0phJKmsYjmSweaKSzhK9qLbfw2tVLwNUVABna3UIyWDL/Ik6ZlV0+r7RyYk6/HHQ5dK5hQJWDgi4g7tVUtAIf9nRsRgkbna6jiGwnhiRaF5WwEu2oCwMzHArm7enjb6w/9bQbAvJXJpa+AA91M0cH4GX6SgPlNiIzGZkJHmKi0GqKirphviTHtKIuBO9bLzXJMAlmYfyx4PLAQ9uR5UGdBVwOlNFnWmO665HRa/bSFgeSYOH+GHHFohfX6+TfEn0OdDq3TI0bwYfTRqKITezm9ATwqVNVUkKsjWP35/1ud9tc2fhc5WfTTgHbO1khSU1E6A8xSRuIwGnrWRN7qrDPUfcCNwuoh6vQe1jHGFnfH3V7HCTj6oXayPn0bSXuNhr0vIfF0cbLhYV8AtaRQUcPsltWkPlW+hR/povvat4X5+uQXiKENJexKUdnSUJu/Qmeil7Irc9uIBTsxHdy51oOB93Bhk64N/ehQdhx9k1UBMU95EhHU2CtS1Z3nLWYO16wARMJNvONKFZRosRuTb4pd/0ale+w5+43x9gQd50d8Gqug/5WW9LcO9RrxmPDSfvRypkxuPkBhqhtCzrJ5BKfga1pI+1spm/hjeHch4dJhXFavWyyQQW1gaYHLG89XcggLrmo42srBhN22IeVoedkDXbpv+te8uYGMOPUIsrM+zsdytlTAZZIMYxx88HBPs9Yiwk27oO2iUbzcINZ0+D5umtErr3yj785mcozKh0ePRA7rDHdMLpmgZeJdShatxt5f+uu8xf7j0zV1Gh8R+h1i76ezHbFJbczje7hG89c0+h0sIQdNZMQdjoE7NUUlb4dDiapseMHiFuK9uwS+Denook+wY748EZ8Wp2ULIowfxGoTOzvzauY7E5X/P2zF4W4EpPeHqFwZ2Z6ngr209/NB+JYz82kE4sx0RzHgVbC3CTSNyI9FdvJS2IrCk9GsZTEJmvuSI7VuJi02izUXcVLLJ6hUI4HuyHl2cMdW6TQpO7N3ORomZJf/J0/8hcwgSFYdjaig739G4L9sPlEljIhCreOQV/Coy0IxANWh4tU4wEkAM7JJYoshUYnTl9Pr7bjBtNdEUaXRUnyjLgn8Vd6p00sRVhgr64l3OdMhzWvaPl1ZX6Iwp1soxQWRvagcG2XCRbtuS7omD1DqhGh8ll2EDxxVGF/9lZh1YuW70iRnTq2/MT5lw6Zl8msDpmxThwMmlEFmExcuzLG7lNd4rRCgMvziTf6kB2WoZbpwzuEyCKMYxW+m19R6rgcYWF8YM0DzDKHrTKsnFCmEdN0rlif59xyYP4SfD92UHK1Oncabig31HpJ66mMnNYcgR/I/fuarcVE/sdIhuDdI5+NKutfuVkuVr+bYXnyZotTnY3LqOwRzsoRTVzWrcEXiAf847ZJkE9yctKT+EmVnuRidBnLpxHeYHqk2NRvFiRW3q4049zkhjmMJDf4Galt5uz6dXzqn524y79TyK9k1NzknQ+Cf2UNYHaoXBbIp35IFXU+5qm7gVTlgRtoxlauLxQvyKXX9lLk0EdxLyd3oKxGC/VtlnpyOxZiNYVhyfbAOyL+eTPdp18urD4nFVVnKWUDIhtgndXbYvTpPFZvC81qwCdTFth4WWszc8/VAeg94pSKvLBjMgGxwdynzsrWng7t6uu/Fqx7xtvK1mWztZiJMlFGG3b8Sz5LYaETLEnb2bBqDFVjCvtjc9CJMkWnVkpDxxbfIMhGFo+lM6mo+xHPVXDGw7E2e7JYXhrdymmvzEBGtdP2SWXtsoXq3nFCTPLa87lXMB513xC8RDGA+7umvfhojdGa9zNubkSc0roeYFJNZ7KKDR0mnrrYnzFiuWekspivc1hiXl8fWPbuqzygx1NKtxRJ9o8FtAgqrrltp8T2ueyYB1Q6vFaJQ7pCZYzlt0FnSWiKOoCuJlHyoLJLCNPqUrlRPI0RXxHE6LbBkk+g09eHq8OXK4IfLCsJx/DU7qMZS+MA6RprXPmtbluW35pmRAeqd99ItJUZuJQJVrxeLPL6oJqQvYKtax2cLFozfmEQ49dvHd4iT9Veb7TWvL7xtzWT0ZOmgaCDq7L+Aa7gw2+bOdWL91tPWhwhJp9UJQUQ6kIE+9onimNdz3fezQBM3eEarETDlZndjWCCd44sO1eHDjywk7mLNso5Y39PKKat4q6qluFJFlf9EdYracFEmqkhCo09Tk86cn6OLk03ir9mLDSyZBEhd0W+Xah3wgzhiwKrXi2eM83mLmUshe3vjSxSzrNfx3P48YrcleMffzG9XCQGnuRPx1o0OTyi0ngd5dZgm8LPJkdiucgppq0RA4EngsPkXyHM7TIPceSP026A9cHa/Qinripho913moVxMpcfT7zqg/ru0tcLTkhjC+Ua/dL0C66hPuZVVFaK8lpPxt14l3/J6eJQHSwERks+6Uqh6DMWFGSCYLsoijhebjuWRO3bBv2gW869J0xkoD88PA04Tl/E+zQwu5V5ndfx4Aga67IMshPtQsdZS/K4ukxT47F9KmjE8RawxvdVDnBpfHWC/op+5TvBIWsNi6fd1j2LFAc6i3njkoKquUSvNzspqhmdLlmkrQR3rBBEbs4RlX9UIYcccnjGLZ/QP8r/n3xzw9eZ8KgW5riGu7oQasVViJCja5xPemnlQo/0iKsiSySfNed6V5qcAFulAHjW7y0tILZVaJHf0eI9wnigU7UebfCwqp4a6W24f4s3t5IY/p8VC+Ei6b9mA3jF44tLIDv02LgyWaVabzFlpODGfgrEmdPJk2T80hH62ARc2f+TXy7+aJy0+2lAySSQP4LeGmNN0p5KFl94nOJ15XPIr2bAxQGpUgRv7r9rHPhiWCXBlV82Y4fX000W/Gmy6aN53+s5er2zq/4PfmmpTnLk75is2cUUU9WLjn76uVKyEdcRs3boTytd5DmarNtZq9OzDFkSpn1e69ntEGetYTjMi4ITMlhkwRZb+tyOueMjdfVVzGvxcfOkJvsnPVrAQIzqLDCohXhpZxaSU5+rOPh5b7EFXcWWLQKLDizP9idttqouGOv+Oltay/rjaQKQL7yE/9Ig6TS/VvPNQ0Fyugosn+6wDt7D+WsMJ58U+GO9G1HgWd5JJwuGe9kGJnQceGPmmfFpgpulJT7tqxMMj/VwMxp3arpJQQwFCXdflTR1FNS1uedJdfhL029YH+KzPof75ApUFRSn6hcclaU+agYAlPL1+X10xMGgSJHEWDoCjzEvbnGED9dd2CraXgAldXZd/oP4vTm0J4LihjBVXQTR+oTuc7Cpt83e6FRCuZPGLdK4KKlWUfQwQ58OcE6Y3lU2oRaPJ2ZwWKJRF9NSBzE5Etf7/ZSf8jyIuQ2tYsDq/vH2JcLFgeOKuvFGQdJLVK1imZd3QfKp4ks5EX0Er058MjG3w/Lb8pETJRs+UScn2xKNImSEgKlN1Fzxp0vvhMsaMnZqES7zQ9Z0ulWKYneTz9rOa9bOxjzB5WNq5CxTsKEF25jZjFVNCu6ae8Du8zZKGEjJJoHD+ndziemPVshdGIHam4HfcsdDKzB9f6B58ZjST9uVHBLROb+QWGJ3Iw/HFMgEO8NPCbcJFdXFPEhbVr1TZZRgdIJbwI44aWN1vIpn08/b53TaI1qds7pOtpLVHZdwxnyLy3PHVOEHHHZ9iCk88Y5/C+xRikvSmQ08Z5CfutLYAJfZIO0cGmJuFmCmkfLHgtZ4aYQk1WKdhHkOz4kPTwTn4waR8uNXPenGLU5GTdfFmaiE8eWIUNM0wOCqmhlP3i69F8f0DQrUvSBgd3KW54PKM90TAFLvnnnTEct+RKN46y8nH6g+VFCrUzeGL/SWNaXb3SspZeMyWWjcj+jz/44QhJZDXBUniF5Vnmak763cpKvw8eTnsglJ2trZeC2YxEfaWiDwpUIHU66nqg9/vX3/wtQSwMEFAACAAgAwWJDR4Od9K9NAAAAagAAABsAAAB1bml2ZXJzYWwvdW5pdmVyc2FsLnBuZy54bWyzsa/IzVEoSy0qzszPs1Uy1DNQsrfj5bIpKEoty0wtV6gAihnpGUCAkkKlrZIJErc8M6Ukw1bJwtQcIZaRmpmeUWKrZGZiDBfUBxoJAFBLAQIAABQAAgAIAJFiu0aKJOKo+gIAALAIAAAUAAAAAAAAAAEAAAAAAAAAAAB1bml2ZXJzYWwvcGxheWVyLnhtbFBLAQIAABQAAgAIAMFiQ0eg+G+Ymy8AAHJTAAAXAAAAAAAAAAAAAAAAACwDAAB1bml2ZXJzYWwvdW5pdmVyc2FsLnBuZ1BLAQIAABQAAgAIAMFiQ0eDnfSvTQAAAGoAAAAbAAAAAAAAAAEAAAAAAPwyAAB1bml2ZXJzYWwvdW5pdmVyc2FsLnBuZy54bWxQSwUGAAAAAAMAAwDQAAAAgjMAAAAA"/>
  <p:tag name="ISPRING_PRESENTATION_TITLE" val="Beginner's Arabic (Lesson1)"/>
  <p:tag name="GENSWF_MOVIE_ONCLICK_URL" val="http://"/>
  <p:tag name="GENSWF_MOVIE_ONCLICK_URL_TARGET" val="_self"/>
  <p:tag name="GENSWF_MOVIE_PRESENTATION_END_URL" val="http://"/>
  <p:tag name="GENSWF_MOVIE_PRESENTATION_END_URL_TARGET" val="_self"/>
  <p:tag name="ISPRING_PRESENTATION_INFO" val="&lt;?xml version=&quot;1.0&quot; encoding=&quot;UTF-8&quot; standalone=&quot;no&quot; ?&gt;&#10;&lt;presentation&gt;&#10;&#10;  &lt;slides&gt;&#10;    &lt;slide duration=&quot;5000&quot; id=&quot;{28930ACB-3311-44DD-B691-34754D603BC5}&quot; pptId=&quot;256&quot; transitionDuration=&quot;0&quot;/&gt;&#10;    &lt;slide duration=&quot;5000&quot; id=&quot;{761D985E-2A11-48DC-94BE-8D0E768745C8}&quot; pptId=&quot;257&quot; transitionDuration=&quot;0&quot;/&gt;&#10;    &lt;slide duration=&quot;5000&quot; id=&quot;{4EA3E9F2-FE8B-4AE7-AF0D-E10EB0479B55}&quot; pptId=&quot;280&quot; transitionDuration=&quot;0&quot;/&gt;&#10;    &lt;slide duration=&quot;5000&quot; id=&quot;{62B8EEA4-4F63-49B2-80B2-BDFDC43409FD}&quot; pptId=&quot;281&quot; transitionDuration=&quot;0&quot;/&gt;&#10;    &lt;slide duration=&quot;5000&quot; id=&quot;{7202706C-CEC8-4E15-B6FF-F890F7A2C551}&quot; pptId=&quot;282&quot; transitionDuration=&quot;0&quot;/&gt;&#10;    &lt;slide duration=&quot;5000&quot; id=&quot;{A50AF6C9-642A-44CB-B004-93913280A21E}&quot; pptId=&quot;283&quot; transitionDuration=&quot;0&quot;/&gt;&#10;    &lt;slide duration=&quot;5000&quot; id=&quot;{0B6C7D9A-10B0-41C7-B17D-EEF0A887F8F0}&quot; pptId=&quot;284&quot; transitionDuration=&quot;0&quot;/&gt;&#10;    &lt;slide duration=&quot;5000&quot; id=&quot;{0AAF3F17-9D23-4781-B80E-315E3E47710D}&quot; pptId=&quot;285&quot; transitionDuration=&quot;0&quot;/&gt;&#10;    &lt;slide duration=&quot;5000&quot; id=&quot;{700F100B-C685-41BA-A420-B39CF2E05A5E}&quot; pptId=&quot;286&quot; transitionDuration=&quot;0&quot;/&gt;&#10;    &lt;slide duration=&quot;5000&quot; id=&quot;{86DF3F6E-59B4-4864-8679-D83044D2ED85}&quot; pptId=&quot;287&quot; transitionDuration=&quot;0&quot;/&gt;&#10;    &lt;slide duration=&quot;5000&quot; id=&quot;{6D8A6966-5E95-4B63-B281-C8E8F659EE8C}&quot; pptId=&quot;288&quot; transitionDuration=&quot;0&quot;/&gt;&#10;    &lt;slide duration=&quot;5000&quot; id=&quot;{B7FFE66F-5045-48DD-BC03-3A3C49E2E9B9}&quot; pptId=&quot;289&quot; transitionDuration=&quot;0&quot;/&gt;&#10;    &lt;slide duration=&quot;28001&quot; id=&quot;{9E1049A6-F1D5-433E-B138-EDD610E3401E}&quot; pptId=&quot;291&quot; transitionDuration=&quot;0&quot;/&gt;&#10;    &lt;slide duration=&quot;28001&quot; id=&quot;{25CA2A09-AD6D-49B0-8C36-B2A34571AE4F}&quot; pptId=&quot;290&quot; transitionDuration=&quot;0&quot;/&gt;&#10;    &lt;slide duration=&quot;5000&quot; id=&quot;{D36A2A66-E3D6-4CD8-B952-230833B1483B}&quot; pptId=&quot;258&quot; transitionDuration=&quot;0&quot;/&gt;&#10;    &lt;slide duration=&quot;5000&quot; id=&quot;{D0E0C533-08B1-42F4-BB95-646F865A44A8}&quot; pptId=&quot;293&quot; transitionDuration=&quot;0&quot;/&gt;&#10;    &lt;slide duration=&quot;5000&quot; id=&quot;{07ABD6C0-BC2C-44C2-95FD-B187792F50C2}&quot; pptId=&quot;259&quot; transitionDuration=&quot;0&quot;/&gt;&#10;    &lt;slide duration=&quot;5000&quot; id=&quot;{5C94A468-6746-4F6C-B111-F9498D4C5C21}&quot; pptId=&quot;262&quot; transitionDuration=&quot;0&quot;/&gt;&#10;    &lt;slide duration=&quot;5000&quot; id=&quot;{67FD6277-808C-4A1F-963F-C93DD2574239}&quot; pptId=&quot;267&quot; transitionDuration=&quot;0&quot;/&gt;&#10;    &lt;slide duration=&quot;5000&quot; id=&quot;{39D1EC6D-934D-4F7E-BAB1-CD2CEE2E1B00}&quot; pptId=&quot;268&quot; transitionDuration=&quot;0&quot;/&gt;&#10;    &lt;slide duration=&quot;5000&quot; id=&quot;{B7BC1670-776B-4880-A8B3-C7E898BFF670}&quot; pptId=&quot;269&quot; transitionDuration=&quot;0&quot;/&gt;&#10;    &lt;slide duration=&quot;5000&quot; id=&quot;{4CAB6A15-ED10-4B90-AE4F-CDAB71440C2B}&quot; pptId=&quot;270&quot; transitionDuration=&quot;0&quot;/&gt;&#10;    &lt;slide duration=&quot;5000&quot; id=&quot;{13EDDD65-6C6F-4C1A-B30D-E3DE100181AA}&quot; pptId=&quot;271&quot; transitionDuration=&quot;0&quot;/&gt;&#10;    &lt;slide duration=&quot;5000&quot; id=&quot;{4E5869A9-C2DD-4E4F-A9DB-735C45681241}&quot; pptId=&quot;272&quot; transitionDuration=&quot;0&quot;/&gt;&#10;    &lt;slide duration=&quot;5000&quot; id=&quot;{F5C85549-6230-4B02-B8A4-4B934FBE1E2C}&quot; pptId=&quot;273&quot; transitionDuration=&quot;0&quot;/&gt;&#10;    &lt;slide duration=&quot;5000&quot; id=&quot;{AC6FF73D-5CCC-4862-A33F-844654C2B7B1}&quot; pptId=&quot;263&quot; transitionDuration=&quot;0&quot;/&gt;&#10;    &lt;slide duration=&quot;5000&quot; id=&quot;{6026BEA1-FBD1-416C-A638-DC2833CFCF82}&quot; pptId=&quot;264&quot; transitionDuration=&quot;0&quot;/&gt;&#10;    &lt;slide duration=&quot;5000&quot; id=&quot;{182BA2FC-D900-4A37-8778-6DECC41F521C}&quot; pptId=&quot;265&quot; transitionDuration=&quot;0&quot;/&gt;&#10;  &lt;/slides&gt;&#10;&#10;&lt;/presentation&gt;&#10;"/>
  <p:tag name="ISPRING_RESOURCE_PATHS_HASH_2" val="5c2dedba83b5382ddb63a43acc5f856cfdf02dc1"/>
  <p:tag name="ISPRING_PRESENTERDATA_0" val="QXJhYmljIExhbmd1YWdlIFRlYWNoZXI=|SmFiYXRhbiBCYWhhc2EgKDIwMTYp|||ezZERjU2ODMzLTIxRTgtNDMwQS1CMURELUNDMjc0OTUxNjJGNX0=|SmFiYXRhbiBCYWhhc2EKUHVzYXQgQmFoYXNhIGRhbiBQZW1iYW5ndW5hbiBJbnNhbgpVVGVN||MQ==|||"/>
  <p:tag name="ISPRING_RESOURCE_FOLDER" val="C:\Users\PSTP UTeM\Desktop\iSpring _Arabic Lesson (Elementary Level)\Beginner's Arabic (Lesson9)"/>
  <p:tag name="ISPRING_PRESENTATION_PATH" val="C:\Users\PSTP UTeM\Desktop\iSpring _Arabic Lesson (Elementary Level)\Beginner's Arabic (Lesson9).pptx"/>
  <p:tag name="ISPRING_RESOURCE_PATHS_HASH_PRESENTER" val="f09da54a9e74fe4ed9287b7ab8f6f5c21ba9da93"/>
  <p:tag name="FLASHSPRING_PRESENTATION_REFERENCES" val="W&#10;Arabic - BBC Languages&#10;http://www.bbc.co.uk/languages/other/arabic/guide/&#10;_blank&#10;|&#10;W&#10;Omniglot Arabic&#10;http://omniglot.com/links/arabic.php&#10;_blank&#10;|&#10;W&#10;Salaam Arabic&#10;http://www.salaamarabic.com&#10;_blank&#10;|&#10;W&#10;Learn Arabic - My Languages&#10;http://mylanguages.org/learn_arabic.php&#10;_blank&#10;|&#10;W&#10;My Easy Arabic&#10;http://www.myeasyarabic.com&#10;_blank&#10;|&#10;W&#10;Speak 7 - Arabic&#10;http://www.arabic.speak7.com&#10;_blank&#10;|&#10;W&#10;Arabic Online&#10;http://www.arabiconline.eu&#10;_blank&#10;|&#10;W&#10;Arabic Alphabets&#10;http://www.arabic-alphabet.org&#10;_blank&#10;|&#10;W&#10;Learn Arabic Online&#10;http://www.learnarabiconline.com&#10;_blank&#10;|&#10;W&#10;Talk In Arabic&#10;https://www.talkinarabic.com&#10;_blank&#10;|&#10;F&#10;EXERCISE HANDOUT 9.pdf&#10;C:\Users\PSTP UTeM\Desktop\iSpring _Arabic Lesson (Elementary Level)\Beginner's Arabic (Lesson9)\attachment\att13\EXERCISE HANDOUT 9.pdf&#10;_blank&#10;|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AAF3F17-9D23-4781-B80E-315E3E47710D}"/>
  <p:tag name="TIMING" val="|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00F100B-C685-41BA-A420-B39CF2E05A5E}"/>
  <p:tag name="TIMING" val="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6DF3F6E-59B4-4864-8679-D83044D2ED85}"/>
  <p:tag name="TIMING" val="|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6D8A6966-5E95-4B63-B281-C8E8F659EE8C}"/>
  <p:tag name="TIMING" val="|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B7FFE66F-5045-48DD-BC03-3A3C49E2E9B9}"/>
  <p:tag name="TIMING" val="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9E1049A6-F1D5-433E-B138-EDD610E3401E}"/>
  <p:tag name="GENSWF_ADVANCE_TIME" val="28.001"/>
  <p:tag name="TIMING" val="|2|4.5|2|4.5|2|4.5|2|4.5|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25CA2A09-AD6D-49B0-8C36-B2A34571AE4F}"/>
  <p:tag name="GENSWF_ADVANCE_TIME" val="28.001"/>
  <p:tag name="TIMING" val="|2|4.5|2|4.5|2|4.5|2|4.5|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D0E0C533-08B1-42F4-BB95-646F865A44A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5_029a_sawyer2.jpg&#1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61D985E-2A11-48DC-94BE-8D0E768745C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8_029a_sawyer2.jpg&#1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4EA3E9F2-FE8B-4AE7-AF0D-E10EB0479B55}"/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62B8EEA4-4F63-49B2-80B2-BDFDC43409FD}"/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202706C-CEC8-4E15-B6FF-F890F7A2C551}"/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A50AF6C9-642A-44CB-B004-93913280A21E}"/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B6C7D9A-10B0-41C7-B17D-EEF0A887F8F0}"/>
  <p:tag name="TIMING" val="|1"/>
</p:tagLst>
</file>

<file path=ppt/theme/theme1.xml><?xml version="1.0" encoding="utf-8"?>
<a:theme xmlns:a="http://schemas.openxmlformats.org/drawingml/2006/main" name="MOOC-THEME-4-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OC-THEME-4-3" id="{EC82C68F-5485-2242-BD09-63A51915FC3D}" vid="{181ECB99-4D00-1A49-8B72-15C3178D7F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 OCW SIZE 4-3</Template>
  <TotalTime>1978</TotalTime>
  <Words>617</Words>
  <Application>Microsoft Macintosh PowerPoint</Application>
  <PresentationFormat>On-screen Show (4:3)</PresentationFormat>
  <Paragraphs>176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Mincho</vt:lpstr>
      <vt:lpstr>SimSun</vt:lpstr>
      <vt:lpstr>Arial</vt:lpstr>
      <vt:lpstr>Berlin Sans FB</vt:lpstr>
      <vt:lpstr>Bookman Old Style</vt:lpstr>
      <vt:lpstr>Calibri</vt:lpstr>
      <vt:lpstr>Gill Sans MT</vt:lpstr>
      <vt:lpstr>Times New Roman</vt:lpstr>
      <vt:lpstr>MOOC-THEME-4-3</vt:lpstr>
      <vt:lpstr>PowerPoint Presentation</vt:lpstr>
      <vt:lpstr>LESSON 9 - MEETING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Vocabulary (al-mufradāt   الْمُفْرَدَاتُ)</vt:lpstr>
      <vt:lpstr>Number (ar-raqm  الرَّقْمُ)</vt:lpstr>
      <vt:lpstr>Number (ar-raqm  الرَّقْمُ)</vt:lpstr>
      <vt:lpstr>Grammar (an-nahwu النَّحْوُ )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Beginner's Arabic (Lesson1)</dc:title>
  <dc:creator>01311</dc:creator>
  <cp:lastModifiedBy>Microsoft Office User</cp:lastModifiedBy>
  <cp:revision>243</cp:revision>
  <dcterms:created xsi:type="dcterms:W3CDTF">2015-06-12T12:32:40Z</dcterms:created>
  <dcterms:modified xsi:type="dcterms:W3CDTF">2018-09-18T05:00:51Z</dcterms:modified>
</cp:coreProperties>
</file>