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27"/>
  </p:notesMasterIdLst>
  <p:sldIdLst>
    <p:sldId id="256" r:id="rId2"/>
    <p:sldId id="281"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2" r:id="rId17"/>
    <p:sldId id="271" r:id="rId18"/>
    <p:sldId id="273" r:id="rId19"/>
    <p:sldId id="276" r:id="rId20"/>
    <p:sldId id="277" r:id="rId21"/>
    <p:sldId id="274" r:id="rId22"/>
    <p:sldId id="275"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F657217-9098-234A-88C4-5B0C03B17CE8}">
          <p14:sldIdLst>
            <p14:sldId id="256"/>
            <p14:sldId id="281"/>
            <p14:sldId id="257"/>
            <p14:sldId id="258"/>
          </p14:sldIdLst>
        </p14:section>
        <p14:section name="Flutter Widgets" id="{2FA650F2-8B82-4F44-8311-ABE3BF400873}">
          <p14:sldIdLst>
            <p14:sldId id="259"/>
            <p14:sldId id="260"/>
            <p14:sldId id="261"/>
            <p14:sldId id="262"/>
          </p14:sldIdLst>
        </p14:section>
        <p14:section name="FLUTTER SCAFFOLD" id="{98D0A8FA-1EEA-404D-B9FA-FE09C7DF1993}">
          <p14:sldIdLst>
            <p14:sldId id="263"/>
            <p14:sldId id="265"/>
            <p14:sldId id="266"/>
            <p14:sldId id="267"/>
            <p14:sldId id="268"/>
            <p14:sldId id="269"/>
            <p14:sldId id="270"/>
            <p14:sldId id="272"/>
            <p14:sldId id="271"/>
            <p14:sldId id="273"/>
            <p14:sldId id="276"/>
            <p14:sldId id="277"/>
            <p14:sldId id="274"/>
            <p14:sldId id="275"/>
            <p14:sldId id="278"/>
            <p14:sldId id="279"/>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847"/>
    <p:restoredTop sz="95755"/>
  </p:normalViewPr>
  <p:slideViewPr>
    <p:cSldViewPr snapToGrid="0">
      <p:cViewPr>
        <p:scale>
          <a:sx n="64" d="100"/>
          <a:sy n="64" d="100"/>
        </p:scale>
        <p:origin x="184" y="960"/>
      </p:cViewPr>
      <p:guideLst/>
    </p:cSldViewPr>
  </p:slideViewPr>
  <p:outlineViewPr>
    <p:cViewPr>
      <p:scale>
        <a:sx n="33" d="100"/>
        <a:sy n="33" d="100"/>
      </p:scale>
      <p:origin x="0" y="-53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92C76-517A-CD42-A142-7AC04B480860}" type="datetimeFigureOut">
              <a:rPr lang="en-US" smtClean="0"/>
              <a:t>7/16/22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BAED8-2E3B-4C47-8205-EB231B5780D6}" type="slidenum">
              <a:rPr lang="en-US" smtClean="0"/>
              <a:t>‹#›</a:t>
            </a:fld>
            <a:endParaRPr lang="en-US"/>
          </a:p>
        </p:txBody>
      </p:sp>
    </p:spTree>
    <p:extLst>
      <p:ext uri="{BB962C8B-B14F-4D97-AF65-F5344CB8AC3E}">
        <p14:creationId xmlns:p14="http://schemas.microsoft.com/office/powerpoint/2010/main" val="3796159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1BAED8-2E3B-4C47-8205-EB231B5780D6}" type="slidenum">
              <a:rPr lang="en-US" smtClean="0"/>
              <a:t>17</a:t>
            </a:fld>
            <a:endParaRPr lang="en-US"/>
          </a:p>
        </p:txBody>
      </p:sp>
    </p:spTree>
    <p:extLst>
      <p:ext uri="{BB962C8B-B14F-4D97-AF65-F5344CB8AC3E}">
        <p14:creationId xmlns:p14="http://schemas.microsoft.com/office/powerpoint/2010/main" val="45155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1BAED8-2E3B-4C47-8205-EB231B5780D6}" type="slidenum">
              <a:rPr lang="en-US" smtClean="0"/>
              <a:t>18</a:t>
            </a:fld>
            <a:endParaRPr lang="en-US"/>
          </a:p>
        </p:txBody>
      </p:sp>
    </p:spTree>
    <p:extLst>
      <p:ext uri="{BB962C8B-B14F-4D97-AF65-F5344CB8AC3E}">
        <p14:creationId xmlns:p14="http://schemas.microsoft.com/office/powerpoint/2010/main" val="3769054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Saturday, July 16,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45795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Saturday, July 16,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9548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Saturday, July 16,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0426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Saturday, July 16,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193421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Saturday, July 16,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91268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Saturday, July 16,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4475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Saturday, July 16,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66863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Saturday, July 16,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0321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Saturday, July 16,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64718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Saturday, July 16,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9178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Saturday, July 16,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8914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Saturday, July 16,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2565695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7" r:id="rId6"/>
    <p:sldLayoutId id="2147483782" r:id="rId7"/>
    <p:sldLayoutId id="2147483783" r:id="rId8"/>
    <p:sldLayoutId id="2147483784" r:id="rId9"/>
    <p:sldLayoutId id="2147483786" r:id="rId10"/>
    <p:sldLayoutId id="2147483785"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F1DA978-2FF0-4E09-976F-91C6D4AA5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5488" y="125488"/>
            <a:ext cx="6346209" cy="6095235"/>
          </a:xfrm>
          <a:prstGeom prst="rect">
            <a:avLst/>
          </a:prstGeom>
          <a:gradFill>
            <a:gsLst>
              <a:gs pos="0">
                <a:schemeClr val="accent5">
                  <a:lumMod val="60000"/>
                  <a:lumOff val="40000"/>
                  <a:alpha val="0"/>
                </a:schemeClr>
              </a:gs>
              <a:gs pos="99000">
                <a:schemeClr val="accent2">
                  <a:alpha val="9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8104" y="2550870"/>
            <a:ext cx="2501979" cy="6112279"/>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79BBB12-9455-421B-86B2-0EA775202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72450" y="728296"/>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D0B914-D01A-B817-A1C8-C5908BA1EB4C}"/>
              </a:ext>
            </a:extLst>
          </p:cNvPr>
          <p:cNvSpPr>
            <a:spLocks noGrp="1"/>
          </p:cNvSpPr>
          <p:nvPr>
            <p:ph type="ctrTitle"/>
          </p:nvPr>
        </p:nvSpPr>
        <p:spPr>
          <a:xfrm>
            <a:off x="872556" y="740563"/>
            <a:ext cx="4688488" cy="3232560"/>
          </a:xfrm>
        </p:spPr>
        <p:txBody>
          <a:bodyPr>
            <a:normAutofit/>
          </a:bodyPr>
          <a:lstStyle/>
          <a:p>
            <a:pPr algn="l"/>
            <a:r>
              <a:rPr lang="en-US" dirty="0">
                <a:solidFill>
                  <a:schemeClr val="bg1"/>
                </a:solidFill>
              </a:rPr>
              <a:t>FLUTTER USER INTERFACE USING SCAFFOLDs </a:t>
            </a:r>
          </a:p>
        </p:txBody>
      </p:sp>
      <p:sp>
        <p:nvSpPr>
          <p:cNvPr id="3" name="Subtitle 2">
            <a:extLst>
              <a:ext uri="{FF2B5EF4-FFF2-40B4-BE49-F238E27FC236}">
                <a16:creationId xmlns:a16="http://schemas.microsoft.com/office/drawing/2014/main" id="{99D9F29F-A96B-9C29-7517-6BEC8726B9B1}"/>
              </a:ext>
            </a:extLst>
          </p:cNvPr>
          <p:cNvSpPr>
            <a:spLocks noGrp="1"/>
          </p:cNvSpPr>
          <p:nvPr>
            <p:ph type="subTitle" idx="1"/>
          </p:nvPr>
        </p:nvSpPr>
        <p:spPr>
          <a:xfrm>
            <a:off x="872556" y="4484913"/>
            <a:ext cx="4688488" cy="1360853"/>
          </a:xfrm>
        </p:spPr>
        <p:txBody>
          <a:bodyPr>
            <a:normAutofit/>
          </a:bodyPr>
          <a:lstStyle/>
          <a:p>
            <a:pPr algn="l"/>
            <a:r>
              <a:rPr lang="en-US" sz="1400">
                <a:solidFill>
                  <a:schemeClr val="bg1"/>
                </a:solidFill>
              </a:rPr>
              <a:t>SAZILAH SALAM</a:t>
            </a:r>
          </a:p>
        </p:txBody>
      </p:sp>
      <p:pic>
        <p:nvPicPr>
          <p:cNvPr id="5" name="Picture 4" descr="A screenshot of a mobile app interface built using Flutter tool. The app is using a hibiscus flower image as a background.&#10;">
            <a:extLst>
              <a:ext uri="{FF2B5EF4-FFF2-40B4-BE49-F238E27FC236}">
                <a16:creationId xmlns:a16="http://schemas.microsoft.com/office/drawing/2014/main" id="{374D78AD-634B-2033-119B-BE513DCACDB8}"/>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7870989" y="786267"/>
            <a:ext cx="2626323" cy="5443158"/>
          </a:xfrm>
          <a:prstGeom prst="rect">
            <a:avLst/>
          </a:prstGeom>
        </p:spPr>
      </p:pic>
    </p:spTree>
    <p:extLst>
      <p:ext uri="{BB962C8B-B14F-4D97-AF65-F5344CB8AC3E}">
        <p14:creationId xmlns:p14="http://schemas.microsoft.com/office/powerpoint/2010/main" val="275249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E197D3-182E-CF56-FBA8-3A245268E26A}"/>
              </a:ext>
            </a:extLst>
          </p:cNvPr>
          <p:cNvSpPr>
            <a:spLocks noGrp="1"/>
          </p:cNvSpPr>
          <p:nvPr>
            <p:ph type="title"/>
          </p:nvPr>
        </p:nvSpPr>
        <p:spPr/>
        <p:txBody>
          <a:bodyPr/>
          <a:lstStyle/>
          <a:p>
            <a:r>
              <a:rPr lang="en-US" dirty="0"/>
              <a:t>FLUTTER SCAFFOLD</a:t>
            </a:r>
            <a:br>
              <a:rPr lang="en-US" dirty="0"/>
            </a:br>
            <a:endParaRPr lang="en-US" dirty="0"/>
          </a:p>
        </p:txBody>
      </p:sp>
      <p:sp>
        <p:nvSpPr>
          <p:cNvPr id="5" name="Content Placeholder 4">
            <a:extLst>
              <a:ext uri="{FF2B5EF4-FFF2-40B4-BE49-F238E27FC236}">
                <a16:creationId xmlns:a16="http://schemas.microsoft.com/office/drawing/2014/main" id="{1715AC53-888A-9A80-A102-70DB18A3A69D}"/>
              </a:ext>
            </a:extLst>
          </p:cNvPr>
          <p:cNvSpPr>
            <a:spLocks noGrp="1"/>
          </p:cNvSpPr>
          <p:nvPr>
            <p:ph idx="1"/>
          </p:nvPr>
        </p:nvSpPr>
        <p:spPr/>
        <p:txBody>
          <a:bodyPr>
            <a:normAutofit/>
          </a:bodyPr>
          <a:lstStyle/>
          <a:p>
            <a:r>
              <a:rPr lang="en-MY" sz="3600" dirty="0"/>
              <a:t>Scaffolds, also known as layouts, are at the heart of creating user interfaces with Flutter.</a:t>
            </a:r>
          </a:p>
          <a:p>
            <a:r>
              <a:rPr lang="en-US" sz="3600" dirty="0"/>
              <a:t>It is mostly in charge of building a foundation for the app screen on which the child widgets can stick and display themselves.</a:t>
            </a:r>
          </a:p>
        </p:txBody>
      </p:sp>
    </p:spTree>
    <p:extLst>
      <p:ext uri="{BB962C8B-B14F-4D97-AF65-F5344CB8AC3E}">
        <p14:creationId xmlns:p14="http://schemas.microsoft.com/office/powerpoint/2010/main" val="98584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0E1D48D-6BB4-9935-18E2-49D97020C88E}"/>
              </a:ext>
            </a:extLst>
          </p:cNvPr>
          <p:cNvSpPr>
            <a:spLocks noGrp="1"/>
          </p:cNvSpPr>
          <p:nvPr>
            <p:ph type="title"/>
          </p:nvPr>
        </p:nvSpPr>
        <p:spPr>
          <a:xfrm>
            <a:off x="474243" y="681317"/>
            <a:ext cx="3236613" cy="3406187"/>
          </a:xfrm>
        </p:spPr>
        <p:txBody>
          <a:bodyPr vert="horz" lIns="0" tIns="0" rIns="0" bIns="0" rtlCol="0" anchor="b">
            <a:normAutofit fontScale="90000"/>
          </a:bodyPr>
          <a:lstStyle/>
          <a:p>
            <a:pPr algn="r"/>
            <a:r>
              <a:rPr lang="en-US" sz="3200" spc="750" dirty="0">
                <a:solidFill>
                  <a:schemeClr val="bg1"/>
                </a:solidFill>
              </a:rPr>
              <a:t>An Example of the APP code USING FLUTTER SCAFFOLD</a:t>
            </a:r>
          </a:p>
        </p:txBody>
      </p:sp>
      <p:pic>
        <p:nvPicPr>
          <p:cNvPr id="4" name="Content Placeholder 3" descr="This is a code written in Dart language. The code demonstrate the use of Flutter Scaffold widget.">
            <a:extLst>
              <a:ext uri="{FF2B5EF4-FFF2-40B4-BE49-F238E27FC236}">
                <a16:creationId xmlns:a16="http://schemas.microsoft.com/office/drawing/2014/main" id="{3FBBD47A-3178-3F3A-C4A2-85B76DDFC537}"/>
              </a:ext>
            </a:extLst>
          </p:cNvPr>
          <p:cNvPicPr>
            <a:picLocks noGrp="1" noChangeAspect="1"/>
          </p:cNvPicPr>
          <p:nvPr>
            <p:ph idx="1"/>
          </p:nvPr>
        </p:nvPicPr>
        <p:blipFill>
          <a:blip r:embed="rId2"/>
          <a:stretch>
            <a:fillRect/>
          </a:stretch>
        </p:blipFill>
        <p:spPr>
          <a:xfrm>
            <a:off x="4911163" y="457200"/>
            <a:ext cx="6399049" cy="5951114"/>
          </a:xfrm>
          <a:prstGeom prst="rect">
            <a:avLst/>
          </a:prstGeom>
        </p:spPr>
      </p:pic>
    </p:spTree>
    <p:extLst>
      <p:ext uri="{BB962C8B-B14F-4D97-AF65-F5344CB8AC3E}">
        <p14:creationId xmlns:p14="http://schemas.microsoft.com/office/powerpoint/2010/main" val="1451273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FE78E40-9BF7-7A70-A025-A5AAA7F33796}"/>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3200" spc="750" dirty="0">
                <a:solidFill>
                  <a:schemeClr val="bg1"/>
                </a:solidFill>
              </a:rPr>
              <a:t>ESSENTIAL WIDGETS USED IN THE APP </a:t>
            </a:r>
          </a:p>
        </p:txBody>
      </p:sp>
      <p:pic>
        <p:nvPicPr>
          <p:cNvPr id="4" name="Content Placeholder 3" descr="This is Figure 2. It shows a visual of four essential widgets (MaterialApp, AppBar, Scaffold, and FloatingActionButton) created in the layout of the mobile app.">
            <a:extLst>
              <a:ext uri="{FF2B5EF4-FFF2-40B4-BE49-F238E27FC236}">
                <a16:creationId xmlns:a16="http://schemas.microsoft.com/office/drawing/2014/main" id="{1EEF3031-5576-8AA1-1765-C659008324EF}"/>
              </a:ext>
            </a:extLst>
          </p:cNvPr>
          <p:cNvPicPr>
            <a:picLocks noGrp="1" noChangeAspect="1"/>
          </p:cNvPicPr>
          <p:nvPr>
            <p:ph idx="1"/>
          </p:nvPr>
        </p:nvPicPr>
        <p:blipFill>
          <a:blip r:embed="rId2"/>
          <a:stretch>
            <a:fillRect/>
          </a:stretch>
        </p:blipFill>
        <p:spPr>
          <a:xfrm>
            <a:off x="4945202" y="457200"/>
            <a:ext cx="6330972" cy="5951114"/>
          </a:xfrm>
          <a:prstGeom prst="rect">
            <a:avLst/>
          </a:prstGeom>
        </p:spPr>
      </p:pic>
    </p:spTree>
    <p:extLst>
      <p:ext uri="{BB962C8B-B14F-4D97-AF65-F5344CB8AC3E}">
        <p14:creationId xmlns:p14="http://schemas.microsoft.com/office/powerpoint/2010/main" val="253398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D5CF-A78D-6F5B-C4B7-7DDFC862C1C0}"/>
              </a:ext>
            </a:extLst>
          </p:cNvPr>
          <p:cNvSpPr>
            <a:spLocks noGrp="1"/>
          </p:cNvSpPr>
          <p:nvPr>
            <p:ph type="title"/>
          </p:nvPr>
        </p:nvSpPr>
        <p:spPr/>
        <p:txBody>
          <a:bodyPr/>
          <a:lstStyle/>
          <a:p>
            <a:r>
              <a:rPr lang="en-US" dirty="0"/>
              <a:t>SCAFFOLD CLASS</a:t>
            </a:r>
            <a:br>
              <a:rPr lang="en-US" dirty="0"/>
            </a:br>
            <a:endParaRPr lang="en-US" dirty="0"/>
          </a:p>
        </p:txBody>
      </p:sp>
      <p:sp>
        <p:nvSpPr>
          <p:cNvPr id="3" name="Content Placeholder 2">
            <a:extLst>
              <a:ext uri="{FF2B5EF4-FFF2-40B4-BE49-F238E27FC236}">
                <a16:creationId xmlns:a16="http://schemas.microsoft.com/office/drawing/2014/main" id="{ABC35821-C1AA-41D6-4D51-B04972AB0AE0}"/>
              </a:ext>
            </a:extLst>
          </p:cNvPr>
          <p:cNvSpPr>
            <a:spLocks noGrp="1"/>
          </p:cNvSpPr>
          <p:nvPr>
            <p:ph idx="1"/>
          </p:nvPr>
        </p:nvSpPr>
        <p:spPr/>
        <p:txBody>
          <a:bodyPr>
            <a:normAutofit/>
          </a:bodyPr>
          <a:lstStyle/>
          <a:p>
            <a:r>
              <a:rPr lang="en-US" sz="3600" dirty="0"/>
              <a:t>The Scaffold class saves us from having to manually create each visual component when setting up the appearance and design of our app.</a:t>
            </a:r>
          </a:p>
          <a:p>
            <a:r>
              <a:rPr lang="en-US" sz="3600" dirty="0"/>
              <a:t>We can write less code for the app's appearance and feel, which saves us time.</a:t>
            </a:r>
          </a:p>
        </p:txBody>
      </p:sp>
    </p:spTree>
    <p:extLst>
      <p:ext uri="{BB962C8B-B14F-4D97-AF65-F5344CB8AC3E}">
        <p14:creationId xmlns:p14="http://schemas.microsoft.com/office/powerpoint/2010/main" val="3321080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2FCC4AD-86DC-F79E-FA16-049B2D245847}"/>
              </a:ext>
            </a:extLst>
          </p:cNvPr>
          <p:cNvSpPr>
            <a:spLocks noGrp="1"/>
          </p:cNvSpPr>
          <p:nvPr>
            <p:ph type="title"/>
          </p:nvPr>
        </p:nvSpPr>
        <p:spPr>
          <a:xfrm>
            <a:off x="233210" y="755295"/>
            <a:ext cx="3555133" cy="3406187"/>
          </a:xfrm>
        </p:spPr>
        <p:txBody>
          <a:bodyPr vert="horz" lIns="0" tIns="0" rIns="0" bIns="0" rtlCol="0" anchor="b">
            <a:normAutofit/>
          </a:bodyPr>
          <a:lstStyle/>
          <a:p>
            <a:pPr algn="r"/>
            <a:r>
              <a:rPr lang="en-US" sz="2400" spc="750" dirty="0">
                <a:solidFill>
                  <a:schemeClr val="bg1"/>
                </a:solidFill>
              </a:rPr>
              <a:t>Constructor &amp; properties of scaffold widget</a:t>
            </a:r>
          </a:p>
        </p:txBody>
      </p:sp>
      <p:pic>
        <p:nvPicPr>
          <p:cNvPr id="4" name="Content Placeholder 3" descr="This figure shows the constructor of the Scaffold widget, and also the Scaffold properties that can be used to design a mobile app.">
            <a:extLst>
              <a:ext uri="{FF2B5EF4-FFF2-40B4-BE49-F238E27FC236}">
                <a16:creationId xmlns:a16="http://schemas.microsoft.com/office/drawing/2014/main" id="{5D57F402-744A-5587-A43F-2EC95E37E2C7}"/>
              </a:ext>
            </a:extLst>
          </p:cNvPr>
          <p:cNvPicPr>
            <a:picLocks noGrp="1" noChangeAspect="1"/>
          </p:cNvPicPr>
          <p:nvPr>
            <p:ph idx="1"/>
          </p:nvPr>
        </p:nvPicPr>
        <p:blipFill>
          <a:blip r:embed="rId2"/>
          <a:stretch>
            <a:fillRect/>
          </a:stretch>
        </p:blipFill>
        <p:spPr>
          <a:xfrm>
            <a:off x="4919742" y="457200"/>
            <a:ext cx="6381892" cy="5951114"/>
          </a:xfrm>
          <a:prstGeom prst="rect">
            <a:avLst/>
          </a:prstGeom>
        </p:spPr>
      </p:pic>
    </p:spTree>
    <p:extLst>
      <p:ext uri="{BB962C8B-B14F-4D97-AF65-F5344CB8AC3E}">
        <p14:creationId xmlns:p14="http://schemas.microsoft.com/office/powerpoint/2010/main" val="404315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623E-20F0-579C-FDF3-72E8E6E54C74}"/>
              </a:ext>
            </a:extLst>
          </p:cNvPr>
          <p:cNvSpPr>
            <a:spLocks noGrp="1"/>
          </p:cNvSpPr>
          <p:nvPr>
            <p:ph type="title"/>
          </p:nvPr>
        </p:nvSpPr>
        <p:spPr/>
        <p:txBody>
          <a:bodyPr/>
          <a:lstStyle/>
          <a:p>
            <a:r>
              <a:rPr lang="en-US" dirty="0"/>
              <a:t>SCAFFOLD PROPERTIES</a:t>
            </a:r>
            <a:br>
              <a:rPr lang="en-US" dirty="0"/>
            </a:br>
            <a:endParaRPr lang="en-US" dirty="0"/>
          </a:p>
        </p:txBody>
      </p:sp>
      <p:sp>
        <p:nvSpPr>
          <p:cNvPr id="3" name="Content Placeholder 2">
            <a:extLst>
              <a:ext uri="{FF2B5EF4-FFF2-40B4-BE49-F238E27FC236}">
                <a16:creationId xmlns:a16="http://schemas.microsoft.com/office/drawing/2014/main" id="{0BBB3847-8838-7576-00DE-D0F1C31D2C06}"/>
              </a:ext>
            </a:extLst>
          </p:cNvPr>
          <p:cNvSpPr>
            <a:spLocks noGrp="1"/>
          </p:cNvSpPr>
          <p:nvPr>
            <p:ph idx="1"/>
          </p:nvPr>
        </p:nvSpPr>
        <p:spPr/>
        <p:txBody>
          <a:bodyPr>
            <a:normAutofit fontScale="92500" lnSpcReduction="20000"/>
          </a:bodyPr>
          <a:lstStyle/>
          <a:p>
            <a:pPr marL="0" indent="0">
              <a:buNone/>
            </a:pPr>
            <a:r>
              <a:rPr lang="en-US" sz="3600" dirty="0"/>
              <a:t>1.	</a:t>
            </a:r>
            <a:r>
              <a:rPr lang="en-US" sz="3600" dirty="0" err="1"/>
              <a:t>appBar</a:t>
            </a:r>
            <a:endParaRPr lang="en-US" sz="3600" dirty="0"/>
          </a:p>
          <a:p>
            <a:r>
              <a:rPr lang="en-US" sz="3600" dirty="0" err="1">
                <a:latin typeface="Courier New" panose="02070309020205020404" pitchFamily="49" charset="0"/>
                <a:cs typeface="Courier New" panose="02070309020205020404" pitchFamily="49" charset="0"/>
              </a:rPr>
              <a:t>appBar</a:t>
            </a:r>
            <a:r>
              <a:rPr lang="en-US" sz="3600" dirty="0"/>
              <a:t> is primarily visible at the top of the Scaffold widget and is a horizontal bar. </a:t>
            </a:r>
          </a:p>
          <a:p>
            <a:r>
              <a:rPr lang="en-US" sz="3600" dirty="0"/>
              <a:t>It appears at the top of the screen and is the primary component of the Scaffold widget.</a:t>
            </a:r>
          </a:p>
          <a:p>
            <a:r>
              <a:rPr lang="en-US" sz="3600" dirty="0"/>
              <a:t>It makes use of the </a:t>
            </a:r>
            <a:r>
              <a:rPr lang="en-US" sz="3600" dirty="0" err="1"/>
              <a:t>AppBar</a:t>
            </a:r>
            <a:r>
              <a:rPr lang="en-US" sz="3600" dirty="0"/>
              <a:t> widget, which also has a number of properties.</a:t>
            </a:r>
          </a:p>
        </p:txBody>
      </p:sp>
    </p:spTree>
    <p:extLst>
      <p:ext uri="{BB962C8B-B14F-4D97-AF65-F5344CB8AC3E}">
        <p14:creationId xmlns:p14="http://schemas.microsoft.com/office/powerpoint/2010/main" val="502900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CB98E88-BD85-8BBE-5FE0-313251D43E10}"/>
              </a:ext>
            </a:extLst>
          </p:cNvPr>
          <p:cNvSpPr>
            <a:spLocks noGrp="1"/>
          </p:cNvSpPr>
          <p:nvPr>
            <p:ph type="title"/>
          </p:nvPr>
        </p:nvSpPr>
        <p:spPr>
          <a:xfrm>
            <a:off x="474243" y="1725905"/>
            <a:ext cx="3236613" cy="3406187"/>
          </a:xfrm>
        </p:spPr>
        <p:txBody>
          <a:bodyPr vert="horz" lIns="0" tIns="0" rIns="0" bIns="0" rtlCol="0" anchor="b">
            <a:normAutofit/>
          </a:bodyPr>
          <a:lstStyle/>
          <a:p>
            <a:pPr algn="r">
              <a:lnSpc>
                <a:spcPct val="90000"/>
              </a:lnSpc>
            </a:pPr>
            <a:r>
              <a:rPr lang="en-US" sz="3200" spc="750" dirty="0">
                <a:solidFill>
                  <a:schemeClr val="bg1"/>
                </a:solidFill>
              </a:rPr>
              <a:t>USING </a:t>
            </a:r>
            <a:r>
              <a:rPr lang="en-US" sz="3200" cap="none" spc="750" dirty="0" err="1">
                <a:solidFill>
                  <a:schemeClr val="bg1"/>
                </a:solidFill>
              </a:rPr>
              <a:t>appBar</a:t>
            </a:r>
            <a:endParaRPr lang="en-US" sz="3200" spc="750" dirty="0">
              <a:solidFill>
                <a:schemeClr val="bg1"/>
              </a:solidFill>
            </a:endParaRPr>
          </a:p>
        </p:txBody>
      </p:sp>
      <p:pic>
        <p:nvPicPr>
          <p:cNvPr id="7" name="Content Placeholder 6" descr="This figure is an example of a code that use the appBar property of the Scaffold widget.">
            <a:extLst>
              <a:ext uri="{FF2B5EF4-FFF2-40B4-BE49-F238E27FC236}">
                <a16:creationId xmlns:a16="http://schemas.microsoft.com/office/drawing/2014/main" id="{17EE4FFC-4143-7A96-5921-E48140786B6F}"/>
              </a:ext>
            </a:extLst>
          </p:cNvPr>
          <p:cNvPicPr>
            <a:picLocks noGrp="1" noChangeAspect="1"/>
          </p:cNvPicPr>
          <p:nvPr>
            <p:ph idx="1"/>
          </p:nvPr>
        </p:nvPicPr>
        <p:blipFill>
          <a:blip r:embed="rId2"/>
          <a:stretch>
            <a:fillRect/>
          </a:stretch>
        </p:blipFill>
        <p:spPr>
          <a:xfrm>
            <a:off x="4457009" y="2076994"/>
            <a:ext cx="7425801" cy="3304480"/>
          </a:xfrm>
          <a:prstGeom prst="rect">
            <a:avLst/>
          </a:prstGeom>
        </p:spPr>
      </p:pic>
    </p:spTree>
    <p:extLst>
      <p:ext uri="{BB962C8B-B14F-4D97-AF65-F5344CB8AC3E}">
        <p14:creationId xmlns:p14="http://schemas.microsoft.com/office/powerpoint/2010/main" val="2760173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EAF9C-F5EE-B677-3E67-7CAA2FE3023A}"/>
              </a:ext>
            </a:extLst>
          </p:cNvPr>
          <p:cNvSpPr>
            <a:spLocks noGrp="1"/>
          </p:cNvSpPr>
          <p:nvPr>
            <p:ph type="title"/>
          </p:nvPr>
        </p:nvSpPr>
        <p:spPr>
          <a:xfrm>
            <a:off x="377685" y="457200"/>
            <a:ext cx="8344269" cy="1556724"/>
          </a:xfrm>
        </p:spPr>
        <p:txBody>
          <a:bodyPr vert="horz" lIns="0" tIns="0" rIns="0" bIns="0" rtlCol="0" anchor="b">
            <a:normAutofit/>
          </a:bodyPr>
          <a:lstStyle/>
          <a:p>
            <a:pPr>
              <a:lnSpc>
                <a:spcPct val="90000"/>
              </a:lnSpc>
            </a:pPr>
            <a:r>
              <a:rPr lang="en-US" dirty="0"/>
              <a:t>Scaffold properties (2)</a:t>
            </a:r>
            <a:br>
              <a:rPr lang="en-US" dirty="0"/>
            </a:br>
            <a:endParaRPr lang="en-US" dirty="0"/>
          </a:p>
        </p:txBody>
      </p:sp>
      <p:sp>
        <p:nvSpPr>
          <p:cNvPr id="4" name="Content Placeholder 2">
            <a:extLst>
              <a:ext uri="{FF2B5EF4-FFF2-40B4-BE49-F238E27FC236}">
                <a16:creationId xmlns:a16="http://schemas.microsoft.com/office/drawing/2014/main" id="{FD52449C-F69E-41E9-B312-274A229682CB}"/>
              </a:ext>
            </a:extLst>
          </p:cNvPr>
          <p:cNvSpPr txBox="1">
            <a:spLocks/>
          </p:cNvSpPr>
          <p:nvPr/>
        </p:nvSpPr>
        <p:spPr>
          <a:xfrm>
            <a:off x="816429" y="1714499"/>
            <a:ext cx="7367392" cy="4547505"/>
          </a:xfrm>
          <a:prstGeom prst="rect">
            <a:avLst/>
          </a:prstGeom>
        </p:spPr>
        <p:txBody>
          <a:bodyPr vert="horz" lIns="0" tIns="0" rIns="0" bIns="0" rtlCol="0" anchor="t">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dirty="0"/>
              <a:t>2.	body</a:t>
            </a:r>
          </a:p>
          <a:p>
            <a:r>
              <a:rPr lang="en-US" sz="2400" dirty="0"/>
              <a:t>The other essential and necessary properties of the Scaffold widget is </a:t>
            </a:r>
            <a:r>
              <a:rPr lang="en-US" sz="2400" dirty="0">
                <a:latin typeface="Courier New" panose="02070309020205020404" pitchFamily="49" charset="0"/>
                <a:cs typeface="Courier New" panose="02070309020205020404" pitchFamily="49" charset="0"/>
              </a:rPr>
              <a:t>body</a:t>
            </a:r>
            <a:r>
              <a:rPr lang="en-US" sz="2400" dirty="0"/>
              <a:t>, which will be used to display the Scaffold's major content. </a:t>
            </a:r>
          </a:p>
          <a:p>
            <a:r>
              <a:rPr lang="en-US" sz="2400" dirty="0"/>
              <a:t>By default, the widgets inside the </a:t>
            </a:r>
            <a:r>
              <a:rPr lang="en-US" sz="2400" dirty="0">
                <a:latin typeface="Courier New" panose="02070309020205020404" pitchFamily="49" charset="0"/>
                <a:cs typeface="Courier New" panose="02070309020205020404" pitchFamily="49" charset="0"/>
              </a:rPr>
              <a:t>body</a:t>
            </a:r>
            <a:r>
              <a:rPr lang="en-US" sz="2400" dirty="0"/>
              <a:t> are put in the top-left corner of the available area.</a:t>
            </a:r>
          </a:p>
          <a:p>
            <a:r>
              <a:rPr lang="en-US" sz="2400" dirty="0"/>
              <a:t>The next slide shows an example of the use of the Scaffold </a:t>
            </a:r>
            <a:r>
              <a:rPr lang="en-US" sz="2400" dirty="0">
                <a:latin typeface="Courier New" panose="02070309020205020404" pitchFamily="49" charset="0"/>
                <a:cs typeface="Courier New" panose="02070309020205020404" pitchFamily="49" charset="0"/>
              </a:rPr>
              <a:t>body</a:t>
            </a:r>
            <a:r>
              <a:rPr lang="en-US" sz="2400" dirty="0"/>
              <a:t> property to center its content using the Center widget.</a:t>
            </a:r>
          </a:p>
        </p:txBody>
      </p:sp>
      <p:sp>
        <p:nvSpPr>
          <p:cNvPr id="48" name="Rectangle 47">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his figure shows the user interface of a mobile app designed using the body property of the Scaffold widget.">
            <a:extLst>
              <a:ext uri="{FF2B5EF4-FFF2-40B4-BE49-F238E27FC236}">
                <a16:creationId xmlns:a16="http://schemas.microsoft.com/office/drawing/2014/main" id="{AF0EBAB0-48BC-FD1A-475B-1CA2A84FAF16}"/>
              </a:ext>
            </a:extLst>
          </p:cNvPr>
          <p:cNvPicPr>
            <a:picLocks noChangeAspect="1"/>
          </p:cNvPicPr>
          <p:nvPr/>
        </p:nvPicPr>
        <p:blipFill>
          <a:blip r:embed="rId3"/>
          <a:stretch>
            <a:fillRect/>
          </a:stretch>
        </p:blipFill>
        <p:spPr>
          <a:xfrm>
            <a:off x="8721955" y="147161"/>
            <a:ext cx="2931911" cy="6114843"/>
          </a:xfrm>
          <a:prstGeom prst="rect">
            <a:avLst/>
          </a:prstGeom>
        </p:spPr>
      </p:pic>
    </p:spTree>
    <p:extLst>
      <p:ext uri="{BB962C8B-B14F-4D97-AF65-F5344CB8AC3E}">
        <p14:creationId xmlns:p14="http://schemas.microsoft.com/office/powerpoint/2010/main" val="4119815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4">
                  <a:alpha val="61000"/>
                </a:schemeClr>
              </a:gs>
              <a:gs pos="100000">
                <a:schemeClr val="accent5">
                  <a:alpha val="8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333145" y="0"/>
            <a:ext cx="6858855" cy="6857572"/>
          </a:xfrm>
          <a:prstGeom prst="rect">
            <a:avLst/>
          </a:prstGeom>
          <a:gradFill>
            <a:gsLst>
              <a:gs pos="8000">
                <a:schemeClr val="accent6">
                  <a:alpha val="11000"/>
                </a:schemeClr>
              </a:gs>
              <a:gs pos="100000">
                <a:schemeClr val="accent4">
                  <a:alpha val="70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7945" y="-1686055"/>
            <a:ext cx="4894564" cy="12193546"/>
          </a:xfrm>
          <a:prstGeom prst="rect">
            <a:avLst/>
          </a:prstGeom>
          <a:gradFill>
            <a:gsLst>
              <a:gs pos="0">
                <a:schemeClr val="accent5">
                  <a:lumMod val="60000"/>
                  <a:lumOff val="40000"/>
                  <a:alpha val="0"/>
                </a:schemeClr>
              </a:gs>
              <a:gs pos="99000">
                <a:schemeClr val="accent2"/>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his figure shows the code to produce the user interface of a mobile app designed using the body property of the Scaffold widget.">
            <a:extLst>
              <a:ext uri="{FF2B5EF4-FFF2-40B4-BE49-F238E27FC236}">
                <a16:creationId xmlns:a16="http://schemas.microsoft.com/office/drawing/2014/main" id="{5BCCBFE3-E692-3716-98D9-1E2CF0E868C3}"/>
              </a:ext>
            </a:extLst>
          </p:cNvPr>
          <p:cNvPicPr>
            <a:picLocks noGrp="1" noChangeAspect="1"/>
          </p:cNvPicPr>
          <p:nvPr>
            <p:ph idx="1"/>
          </p:nvPr>
        </p:nvPicPr>
        <p:blipFill rotWithShape="1">
          <a:blip r:embed="rId3"/>
          <a:srcRect b="7132"/>
          <a:stretch/>
        </p:blipFill>
        <p:spPr>
          <a:xfrm>
            <a:off x="695739" y="1242176"/>
            <a:ext cx="10221504" cy="5387009"/>
          </a:xfrm>
          <a:prstGeom prst="rect">
            <a:avLst/>
          </a:prstGeom>
        </p:spPr>
      </p:pic>
      <p:sp>
        <p:nvSpPr>
          <p:cNvPr id="2" name="Title 1">
            <a:extLst>
              <a:ext uri="{FF2B5EF4-FFF2-40B4-BE49-F238E27FC236}">
                <a16:creationId xmlns:a16="http://schemas.microsoft.com/office/drawing/2014/main" id="{85A16AE5-84A0-8F02-A3F6-6F60D3966691}"/>
              </a:ext>
            </a:extLst>
          </p:cNvPr>
          <p:cNvSpPr>
            <a:spLocks noGrp="1"/>
          </p:cNvSpPr>
          <p:nvPr>
            <p:ph type="title"/>
          </p:nvPr>
        </p:nvSpPr>
        <p:spPr>
          <a:xfrm>
            <a:off x="694973" y="-429"/>
            <a:ext cx="10222269" cy="1556724"/>
          </a:xfrm>
        </p:spPr>
        <p:txBody>
          <a:bodyPr vert="horz" lIns="0" tIns="0" rIns="0" bIns="0" rtlCol="0" anchor="b">
            <a:normAutofit/>
          </a:bodyPr>
          <a:lstStyle/>
          <a:p>
            <a:pPr>
              <a:lnSpc>
                <a:spcPct val="90000"/>
              </a:lnSpc>
            </a:pPr>
            <a:r>
              <a:rPr lang="en-US" dirty="0"/>
              <a:t>Example codes using </a:t>
            </a:r>
            <a:r>
              <a:rPr lang="en-US" cap="none" dirty="0" err="1"/>
              <a:t>appBar</a:t>
            </a:r>
            <a:br>
              <a:rPr lang="en-US" dirty="0"/>
            </a:br>
            <a:endParaRPr lang="en-US" dirty="0"/>
          </a:p>
        </p:txBody>
      </p:sp>
    </p:spTree>
    <p:extLst>
      <p:ext uri="{BB962C8B-B14F-4D97-AF65-F5344CB8AC3E}">
        <p14:creationId xmlns:p14="http://schemas.microsoft.com/office/powerpoint/2010/main" val="1771338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2A4DA-5B85-2B25-C44B-5DFC5A0AC304}"/>
              </a:ext>
            </a:extLst>
          </p:cNvPr>
          <p:cNvSpPr>
            <a:spLocks noGrp="1"/>
          </p:cNvSpPr>
          <p:nvPr>
            <p:ph type="title"/>
          </p:nvPr>
        </p:nvSpPr>
        <p:spPr/>
        <p:txBody>
          <a:bodyPr/>
          <a:lstStyle/>
          <a:p>
            <a:r>
              <a:rPr lang="en-US" dirty="0"/>
              <a:t>SCAFFOLD PROPERTIES (3)</a:t>
            </a:r>
            <a:br>
              <a:rPr lang="en-US" dirty="0"/>
            </a:br>
            <a:endParaRPr lang="en-US" dirty="0"/>
          </a:p>
        </p:txBody>
      </p:sp>
      <p:sp>
        <p:nvSpPr>
          <p:cNvPr id="4" name="Content Placeholder 2">
            <a:extLst>
              <a:ext uri="{FF2B5EF4-FFF2-40B4-BE49-F238E27FC236}">
                <a16:creationId xmlns:a16="http://schemas.microsoft.com/office/drawing/2014/main" id="{917C55E3-6A74-2D60-52F4-CFACBCF59A0A}"/>
              </a:ext>
            </a:extLst>
          </p:cNvPr>
          <p:cNvSpPr txBox="1">
            <a:spLocks/>
          </p:cNvSpPr>
          <p:nvPr/>
        </p:nvSpPr>
        <p:spPr>
          <a:xfrm>
            <a:off x="816429" y="1714499"/>
            <a:ext cx="10241280" cy="4547505"/>
          </a:xfrm>
          <a:prstGeom prst="rect">
            <a:avLst/>
          </a:prstGeom>
        </p:spPr>
        <p:txBody>
          <a:bodyPr vert="horz" lIns="0" tIns="0" rIns="0" bIns="0" rtlCol="0" anchor="t">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t>3.	</a:t>
            </a:r>
            <a:r>
              <a:rPr lang="en-US" sz="2800" dirty="0" err="1"/>
              <a:t>floatingActionButton</a:t>
            </a:r>
            <a:endParaRPr lang="en-US" sz="2800" dirty="0"/>
          </a:p>
          <a:p>
            <a:r>
              <a:rPr lang="en-US" sz="2800" dirty="0"/>
              <a:t>A button called </a:t>
            </a:r>
            <a:r>
              <a:rPr lang="en-US" sz="2800" dirty="0" err="1">
                <a:latin typeface="Courier New" panose="02070309020205020404" pitchFamily="49" charset="0"/>
                <a:cs typeface="Courier New" panose="02070309020205020404" pitchFamily="49" charset="0"/>
              </a:rPr>
              <a:t>floatingActionButton</a:t>
            </a:r>
            <a:r>
              <a:rPr lang="en-US" sz="2800" dirty="0"/>
              <a:t> is visible in the bottom right corner and floats above the body. </a:t>
            </a:r>
          </a:p>
          <a:p>
            <a:r>
              <a:rPr lang="en-US" sz="2800" dirty="0"/>
              <a:t>It is a circle icon button that floats over the screen's content at a specific location to highlight the application's main activity.</a:t>
            </a:r>
          </a:p>
          <a:p>
            <a:r>
              <a:rPr lang="en-US" sz="2800" dirty="0"/>
              <a:t>The next slide shows an example of the use of the Scaffold </a:t>
            </a:r>
            <a:r>
              <a:rPr lang="en-US" sz="2800" dirty="0" err="1">
                <a:latin typeface="Courier New" panose="02070309020205020404" pitchFamily="49" charset="0"/>
                <a:cs typeface="Courier New" panose="02070309020205020404" pitchFamily="49" charset="0"/>
              </a:rPr>
              <a:t>floatingActionButton</a:t>
            </a:r>
            <a:r>
              <a:rPr lang="en-US" sz="2800" dirty="0"/>
              <a:t> property for creating the button. </a:t>
            </a:r>
          </a:p>
        </p:txBody>
      </p:sp>
    </p:spTree>
    <p:extLst>
      <p:ext uri="{BB962C8B-B14F-4D97-AF65-F5344CB8AC3E}">
        <p14:creationId xmlns:p14="http://schemas.microsoft.com/office/powerpoint/2010/main" val="65750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B7CA-62CB-7C9F-F787-FDE8882F69EC}"/>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9C643FE0-91F5-81BD-D906-117FE5470FBB}"/>
              </a:ext>
            </a:extLst>
          </p:cNvPr>
          <p:cNvSpPr>
            <a:spLocks noGrp="1"/>
          </p:cNvSpPr>
          <p:nvPr>
            <p:ph idx="1"/>
          </p:nvPr>
        </p:nvSpPr>
        <p:spPr/>
        <p:txBody>
          <a:bodyPr>
            <a:normAutofit/>
          </a:bodyPr>
          <a:lstStyle/>
          <a:p>
            <a:pPr marL="0" indent="0">
              <a:buNone/>
            </a:pPr>
            <a:r>
              <a:rPr lang="en-US" sz="3200" dirty="0"/>
              <a:t>At the end of this lesson, learners should be able to:</a:t>
            </a:r>
          </a:p>
          <a:p>
            <a:r>
              <a:rPr lang="en-US" sz="3200" dirty="0"/>
              <a:t>Describe what is Flutter</a:t>
            </a:r>
          </a:p>
          <a:p>
            <a:r>
              <a:rPr lang="en-US" sz="3200" dirty="0"/>
              <a:t>Explain what is a Flutter widget</a:t>
            </a:r>
          </a:p>
          <a:p>
            <a:r>
              <a:rPr lang="en-US" sz="3200" dirty="0"/>
              <a:t>Design a Flutter mobile app using Scaffold widgets</a:t>
            </a:r>
          </a:p>
        </p:txBody>
      </p:sp>
    </p:spTree>
    <p:extLst>
      <p:ext uri="{BB962C8B-B14F-4D97-AF65-F5344CB8AC3E}">
        <p14:creationId xmlns:p14="http://schemas.microsoft.com/office/powerpoint/2010/main" val="3232535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F6EAEA9B-2E1C-4FAD-8BCE-BCDAA88A0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8DDDDE9-F719-466E-8023-442157AD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39"/>
            <a:ext cx="12203210" cy="1594273"/>
          </a:xfrm>
          <a:prstGeom prst="rect">
            <a:avLst/>
          </a:prstGeom>
          <a:gradFill>
            <a:gsLst>
              <a:gs pos="0">
                <a:schemeClr val="accent5"/>
              </a:gs>
              <a:gs pos="100000">
                <a:schemeClr val="accent6"/>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39F77F6-77CF-46C0-AC00-152962613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9" y="-15839"/>
            <a:ext cx="8126510" cy="1594273"/>
          </a:xfrm>
          <a:prstGeom prst="rect">
            <a:avLst/>
          </a:prstGeom>
          <a:gradFill>
            <a:gsLst>
              <a:gs pos="0">
                <a:schemeClr val="accent5">
                  <a:alpha val="17000"/>
                </a:schemeClr>
              </a:gs>
              <a:gs pos="99000">
                <a:schemeClr val="accent2"/>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81D6D53-7DE2-4564-9C40-9B261437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5440" y="-3031424"/>
            <a:ext cx="1594275" cy="7625444"/>
          </a:xfrm>
          <a:prstGeom prst="rect">
            <a:avLst/>
          </a:prstGeom>
          <a:gradFill>
            <a:gsLst>
              <a:gs pos="23000">
                <a:schemeClr val="accent4">
                  <a:alpha val="0"/>
                </a:schemeClr>
              </a:gs>
              <a:gs pos="99000">
                <a:schemeClr val="accent6">
                  <a:alpha val="59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F7DBD0-C272-4BB5-3257-C8E50804736E}"/>
              </a:ext>
            </a:extLst>
          </p:cNvPr>
          <p:cNvSpPr>
            <a:spLocks noGrp="1"/>
          </p:cNvSpPr>
          <p:nvPr>
            <p:ph type="title"/>
          </p:nvPr>
        </p:nvSpPr>
        <p:spPr>
          <a:xfrm>
            <a:off x="304801" y="322729"/>
            <a:ext cx="11397344" cy="992096"/>
          </a:xfrm>
        </p:spPr>
        <p:txBody>
          <a:bodyPr vert="horz" lIns="0" tIns="0" rIns="0" bIns="0" rtlCol="0" anchor="ctr">
            <a:normAutofit/>
          </a:bodyPr>
          <a:lstStyle/>
          <a:p>
            <a:r>
              <a:rPr lang="en-US" sz="3200" spc="750" dirty="0">
                <a:solidFill>
                  <a:schemeClr val="bg1"/>
                </a:solidFill>
              </a:rPr>
              <a:t>Using </a:t>
            </a:r>
            <a:r>
              <a:rPr lang="en-US" sz="3200" cap="none" spc="750" dirty="0" err="1">
                <a:solidFill>
                  <a:schemeClr val="bg1"/>
                </a:solidFill>
              </a:rPr>
              <a:t>floatingActionButton</a:t>
            </a:r>
            <a:r>
              <a:rPr lang="en-US" sz="3200" cap="none" spc="750" dirty="0">
                <a:solidFill>
                  <a:schemeClr val="bg1"/>
                </a:solidFill>
              </a:rPr>
              <a:t> PROPERTY</a:t>
            </a:r>
            <a:endParaRPr lang="en-US" sz="3200" spc="750" dirty="0">
              <a:solidFill>
                <a:schemeClr val="bg1"/>
              </a:solidFill>
            </a:endParaRPr>
          </a:p>
        </p:txBody>
      </p:sp>
      <p:pic>
        <p:nvPicPr>
          <p:cNvPr id="5" name="Picture 4" descr="This figure shows the code to design a user interface of a mobile app by using the floatingActionButton property of the Scaffold widget.">
            <a:extLst>
              <a:ext uri="{FF2B5EF4-FFF2-40B4-BE49-F238E27FC236}">
                <a16:creationId xmlns:a16="http://schemas.microsoft.com/office/drawing/2014/main" id="{CA365813-D408-F765-9410-A7F5CD6F6FA3}"/>
              </a:ext>
            </a:extLst>
          </p:cNvPr>
          <p:cNvPicPr>
            <a:picLocks noChangeAspect="1"/>
          </p:cNvPicPr>
          <p:nvPr/>
        </p:nvPicPr>
        <p:blipFill>
          <a:blip r:embed="rId2"/>
          <a:stretch>
            <a:fillRect/>
          </a:stretch>
        </p:blipFill>
        <p:spPr>
          <a:xfrm>
            <a:off x="1788759" y="1637554"/>
            <a:ext cx="5327422" cy="5101006"/>
          </a:xfrm>
          <a:prstGeom prst="rect">
            <a:avLst/>
          </a:prstGeom>
        </p:spPr>
      </p:pic>
      <p:pic>
        <p:nvPicPr>
          <p:cNvPr id="4" name="Picture 3" descr="This figure shows the user interface of a mobile app designed using the floatingActionButton property of the Scaffold widget.">
            <a:extLst>
              <a:ext uri="{FF2B5EF4-FFF2-40B4-BE49-F238E27FC236}">
                <a16:creationId xmlns:a16="http://schemas.microsoft.com/office/drawing/2014/main" id="{2F2AAE16-795C-7CF3-FCBC-7889FB94ACD9}"/>
              </a:ext>
            </a:extLst>
          </p:cNvPr>
          <p:cNvPicPr>
            <a:picLocks noChangeAspect="1"/>
          </p:cNvPicPr>
          <p:nvPr/>
        </p:nvPicPr>
        <p:blipFill>
          <a:blip r:embed="rId3"/>
          <a:stretch>
            <a:fillRect/>
          </a:stretch>
        </p:blipFill>
        <p:spPr>
          <a:xfrm>
            <a:off x="8987312" y="1882939"/>
            <a:ext cx="2140195" cy="4458740"/>
          </a:xfrm>
          <a:prstGeom prst="rect">
            <a:avLst/>
          </a:prstGeom>
        </p:spPr>
      </p:pic>
    </p:spTree>
    <p:extLst>
      <p:ext uri="{BB962C8B-B14F-4D97-AF65-F5344CB8AC3E}">
        <p14:creationId xmlns:p14="http://schemas.microsoft.com/office/powerpoint/2010/main" val="3797818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4C4E-501A-9F21-2F5A-360266B33013}"/>
              </a:ext>
            </a:extLst>
          </p:cNvPr>
          <p:cNvSpPr>
            <a:spLocks noGrp="1"/>
          </p:cNvSpPr>
          <p:nvPr>
            <p:ph type="title"/>
          </p:nvPr>
        </p:nvSpPr>
        <p:spPr/>
        <p:txBody>
          <a:bodyPr/>
          <a:lstStyle/>
          <a:p>
            <a:r>
              <a:rPr lang="en-US" dirty="0"/>
              <a:t>SCAFFOLD PROPERTIES (4)</a:t>
            </a:r>
            <a:br>
              <a:rPr lang="en-US" dirty="0"/>
            </a:br>
            <a:endParaRPr lang="en-US" dirty="0"/>
          </a:p>
        </p:txBody>
      </p:sp>
      <p:sp>
        <p:nvSpPr>
          <p:cNvPr id="4" name="Content Placeholder 2">
            <a:extLst>
              <a:ext uri="{FF2B5EF4-FFF2-40B4-BE49-F238E27FC236}">
                <a16:creationId xmlns:a16="http://schemas.microsoft.com/office/drawing/2014/main" id="{0D8C7D48-08CA-DF06-89F3-8B372998D683}"/>
              </a:ext>
            </a:extLst>
          </p:cNvPr>
          <p:cNvSpPr txBox="1">
            <a:spLocks/>
          </p:cNvSpPr>
          <p:nvPr/>
        </p:nvSpPr>
        <p:spPr>
          <a:xfrm>
            <a:off x="816429" y="1714499"/>
            <a:ext cx="10241280" cy="4547505"/>
          </a:xfrm>
          <a:prstGeom prst="rect">
            <a:avLst/>
          </a:prstGeom>
        </p:spPr>
        <p:txBody>
          <a:bodyPr vert="horz" lIns="0" tIns="0" rIns="0" bIns="0" rtlCol="0" anchor="t">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t>4.	drawer</a:t>
            </a:r>
          </a:p>
          <a:p>
            <a:r>
              <a:rPr lang="en-US" sz="2800" dirty="0"/>
              <a:t>A slider panel that is visible at the side of the body is called a </a:t>
            </a:r>
            <a:r>
              <a:rPr lang="en-US" sz="2800" dirty="0">
                <a:latin typeface="Courier New" panose="02070309020205020404" pitchFamily="49" charset="0"/>
                <a:cs typeface="Courier New" panose="02070309020205020404" pitchFamily="49" charset="0"/>
              </a:rPr>
              <a:t>drawer</a:t>
            </a:r>
            <a:r>
              <a:rPr lang="en-US" sz="2800" dirty="0"/>
              <a:t>. </a:t>
            </a:r>
          </a:p>
          <a:p>
            <a:r>
              <a:rPr lang="en-US" sz="2800" dirty="0"/>
              <a:t>On mobile devices, it is often concealed, but the user can swipe it from right to left or left to right to reveal the </a:t>
            </a:r>
            <a:r>
              <a:rPr lang="en-US" sz="2800" dirty="0">
                <a:latin typeface="Courier New" panose="02070309020205020404" pitchFamily="49" charset="0"/>
                <a:cs typeface="Courier New" panose="02070309020205020404" pitchFamily="49" charset="0"/>
              </a:rPr>
              <a:t>drawer</a:t>
            </a:r>
            <a:r>
              <a:rPr lang="en-US" sz="2800" dirty="0"/>
              <a:t> menu.</a:t>
            </a:r>
          </a:p>
          <a:p>
            <a:r>
              <a:rPr lang="en-US" sz="2800" dirty="0"/>
              <a:t>The next slide shows an example of the use of the Scaffold </a:t>
            </a:r>
            <a:r>
              <a:rPr lang="en-US" sz="2800" dirty="0">
                <a:latin typeface="Courier New" panose="02070309020205020404" pitchFamily="49" charset="0"/>
                <a:cs typeface="Courier New" panose="02070309020205020404" pitchFamily="49" charset="0"/>
              </a:rPr>
              <a:t>drawer</a:t>
            </a:r>
            <a:r>
              <a:rPr lang="en-US" sz="2800" dirty="0"/>
              <a:t> property for creating a drawer. The example also uses </a:t>
            </a:r>
            <a:r>
              <a:rPr lang="en-US" sz="2800" dirty="0" err="1"/>
              <a:t>ListView</a:t>
            </a:r>
            <a:r>
              <a:rPr lang="en-US" sz="2800" dirty="0"/>
              <a:t>, Header, Menu, and </a:t>
            </a:r>
            <a:r>
              <a:rPr lang="en-US" sz="2800" dirty="0" err="1"/>
              <a:t>ListTile</a:t>
            </a:r>
            <a:r>
              <a:rPr lang="en-US" sz="2800" dirty="0"/>
              <a:t> widgets to make it attractive.</a:t>
            </a:r>
          </a:p>
        </p:txBody>
      </p:sp>
    </p:spTree>
    <p:extLst>
      <p:ext uri="{BB962C8B-B14F-4D97-AF65-F5344CB8AC3E}">
        <p14:creationId xmlns:p14="http://schemas.microsoft.com/office/powerpoint/2010/main" val="2425333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0C2F0710-2888-4995-BF7D-2C8666841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00C66CE-2B3E-4513-9B9D-EC2B8182F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9700"/>
            <a:ext cx="12192000" cy="1636119"/>
          </a:xfrm>
          <a:prstGeom prst="rect">
            <a:avLst/>
          </a:prstGeom>
          <a:gradFill>
            <a:gsLst>
              <a:gs pos="0">
                <a:schemeClr val="accent5"/>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8411D24A-F765-48C8-813D-D3A5E5AAB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94757" y="2011501"/>
            <a:ext cx="1169042" cy="7625444"/>
          </a:xfrm>
          <a:prstGeom prst="rect">
            <a:avLst/>
          </a:prstGeom>
          <a:gradFill>
            <a:gsLst>
              <a:gs pos="23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9F3C764-BCFB-4F32-B897-6513FF0F6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39700"/>
            <a:ext cx="7910111" cy="1645027"/>
          </a:xfrm>
          <a:prstGeom prst="rect">
            <a:avLst/>
          </a:prstGeom>
          <a:gradFill>
            <a:gsLst>
              <a:gs pos="24000">
                <a:schemeClr val="accent2">
                  <a:alpha val="0"/>
                </a:schemeClr>
              </a:gs>
              <a:gs pos="99000">
                <a:schemeClr val="accent2">
                  <a:alpha val="7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3F4AE9-709A-82E0-057F-41835E73737A}"/>
              </a:ext>
            </a:extLst>
          </p:cNvPr>
          <p:cNvSpPr>
            <a:spLocks noGrp="1"/>
          </p:cNvSpPr>
          <p:nvPr>
            <p:ph type="title"/>
          </p:nvPr>
        </p:nvSpPr>
        <p:spPr>
          <a:xfrm>
            <a:off x="749489" y="5550794"/>
            <a:ext cx="10155577" cy="1030310"/>
          </a:xfrm>
        </p:spPr>
        <p:txBody>
          <a:bodyPr vert="horz" lIns="0" tIns="0" rIns="0" bIns="0" rtlCol="0" anchor="ctr">
            <a:normAutofit/>
          </a:bodyPr>
          <a:lstStyle/>
          <a:p>
            <a:r>
              <a:rPr lang="en-US" sz="3200" spc="750" dirty="0">
                <a:solidFill>
                  <a:schemeClr val="bg1"/>
                </a:solidFill>
              </a:rPr>
              <a:t>USING </a:t>
            </a:r>
            <a:r>
              <a:rPr lang="en-US" sz="3200" cap="none" spc="750" dirty="0">
                <a:solidFill>
                  <a:schemeClr val="bg1"/>
                </a:solidFill>
              </a:rPr>
              <a:t>drawer</a:t>
            </a:r>
            <a:r>
              <a:rPr lang="en-US" sz="3200" spc="750" dirty="0">
                <a:solidFill>
                  <a:schemeClr val="bg1"/>
                </a:solidFill>
              </a:rPr>
              <a:t> PROPERTY</a:t>
            </a:r>
          </a:p>
        </p:txBody>
      </p:sp>
      <p:pic>
        <p:nvPicPr>
          <p:cNvPr id="4" name="Picture 3" descr="This figure shows the code to design a user interface using the drawer property of the Scaffold widget. ">
            <a:extLst>
              <a:ext uri="{FF2B5EF4-FFF2-40B4-BE49-F238E27FC236}">
                <a16:creationId xmlns:a16="http://schemas.microsoft.com/office/drawing/2014/main" id="{7BFA1EF3-BE7D-A29B-71A9-6414FF3029F0}"/>
              </a:ext>
            </a:extLst>
          </p:cNvPr>
          <p:cNvPicPr>
            <a:picLocks noChangeAspect="1"/>
          </p:cNvPicPr>
          <p:nvPr/>
        </p:nvPicPr>
        <p:blipFill>
          <a:blip r:embed="rId2"/>
          <a:stretch>
            <a:fillRect/>
          </a:stretch>
        </p:blipFill>
        <p:spPr>
          <a:xfrm>
            <a:off x="556496" y="276896"/>
            <a:ext cx="4253337" cy="4944986"/>
          </a:xfrm>
          <a:prstGeom prst="rect">
            <a:avLst/>
          </a:prstGeom>
        </p:spPr>
      </p:pic>
      <p:pic>
        <p:nvPicPr>
          <p:cNvPr id="7" name="Picture 6" descr="This figure shows the user interface of a mobile app designed using the drawer property of the Scaffold widget. The drawer icon is shown at the top left corner of the interface.">
            <a:extLst>
              <a:ext uri="{FF2B5EF4-FFF2-40B4-BE49-F238E27FC236}">
                <a16:creationId xmlns:a16="http://schemas.microsoft.com/office/drawing/2014/main" id="{5C6A3FFF-4E70-88B9-DEC4-2FE0F936819A}"/>
              </a:ext>
            </a:extLst>
          </p:cNvPr>
          <p:cNvPicPr>
            <a:picLocks noChangeAspect="1"/>
          </p:cNvPicPr>
          <p:nvPr/>
        </p:nvPicPr>
        <p:blipFill>
          <a:blip r:embed="rId3"/>
          <a:stretch>
            <a:fillRect/>
          </a:stretch>
        </p:blipFill>
        <p:spPr>
          <a:xfrm>
            <a:off x="5755818" y="215318"/>
            <a:ext cx="2359481" cy="4967330"/>
          </a:xfrm>
          <a:prstGeom prst="rect">
            <a:avLst/>
          </a:prstGeom>
        </p:spPr>
      </p:pic>
      <p:pic>
        <p:nvPicPr>
          <p:cNvPr id="8" name="Picture 7" descr="This figure shows the user interface of a mobile app designed using the drawer property of the Scaffold widget. The interface shows the items designed inside the drawer. The drawer can be minimised by sliding to the left.">
            <a:extLst>
              <a:ext uri="{FF2B5EF4-FFF2-40B4-BE49-F238E27FC236}">
                <a16:creationId xmlns:a16="http://schemas.microsoft.com/office/drawing/2014/main" id="{B6FFD1D8-3D6C-1F25-E5A1-70A9B38059C9}"/>
              </a:ext>
            </a:extLst>
          </p:cNvPr>
          <p:cNvPicPr>
            <a:picLocks noChangeAspect="1"/>
          </p:cNvPicPr>
          <p:nvPr/>
        </p:nvPicPr>
        <p:blipFill>
          <a:blip r:embed="rId4"/>
          <a:stretch>
            <a:fillRect/>
          </a:stretch>
        </p:blipFill>
        <p:spPr>
          <a:xfrm>
            <a:off x="8811073" y="219694"/>
            <a:ext cx="2359481" cy="4941326"/>
          </a:xfrm>
          <a:prstGeom prst="rect">
            <a:avLst/>
          </a:prstGeom>
        </p:spPr>
      </p:pic>
    </p:spTree>
    <p:extLst>
      <p:ext uri="{BB962C8B-B14F-4D97-AF65-F5344CB8AC3E}">
        <p14:creationId xmlns:p14="http://schemas.microsoft.com/office/powerpoint/2010/main" val="552099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8E5C-F778-F129-F857-A069D91EFA18}"/>
              </a:ext>
            </a:extLst>
          </p:cNvPr>
          <p:cNvSpPr>
            <a:spLocks noGrp="1"/>
          </p:cNvSpPr>
          <p:nvPr>
            <p:ph type="title"/>
          </p:nvPr>
        </p:nvSpPr>
        <p:spPr>
          <a:xfrm>
            <a:off x="1012371" y="409850"/>
            <a:ext cx="10241280" cy="1234440"/>
          </a:xfrm>
        </p:spPr>
        <p:txBody>
          <a:bodyPr/>
          <a:lstStyle/>
          <a:p>
            <a:r>
              <a:rPr lang="en-US" dirty="0"/>
              <a:t>SCAFFOLD PROPERTIES (5)</a:t>
            </a:r>
            <a:br>
              <a:rPr lang="en-US" dirty="0"/>
            </a:br>
            <a:endParaRPr lang="en-US" dirty="0"/>
          </a:p>
        </p:txBody>
      </p:sp>
      <p:sp>
        <p:nvSpPr>
          <p:cNvPr id="4" name="Content Placeholder 2">
            <a:extLst>
              <a:ext uri="{FF2B5EF4-FFF2-40B4-BE49-F238E27FC236}">
                <a16:creationId xmlns:a16="http://schemas.microsoft.com/office/drawing/2014/main" id="{FFB0A4BE-F594-076A-8AA8-2E43FB34CD6D}"/>
              </a:ext>
            </a:extLst>
          </p:cNvPr>
          <p:cNvSpPr txBox="1">
            <a:spLocks/>
          </p:cNvSpPr>
          <p:nvPr/>
        </p:nvSpPr>
        <p:spPr>
          <a:xfrm>
            <a:off x="1012371" y="1283425"/>
            <a:ext cx="10705011" cy="5164725"/>
          </a:xfrm>
          <a:prstGeom prst="rect">
            <a:avLst/>
          </a:prstGeom>
        </p:spPr>
        <p:txBody>
          <a:bodyPr vert="horz" lIns="0" tIns="0" rIns="0" bIns="0" rtlCol="0" anchor="t">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t>5.	drawer</a:t>
            </a:r>
          </a:p>
          <a:p>
            <a:r>
              <a:rPr lang="en-US" sz="2800" dirty="0"/>
              <a:t>A navigation bar appears at the bottom of the scaffold when the </a:t>
            </a:r>
            <a:r>
              <a:rPr lang="en-US" sz="2800" dirty="0" err="1">
                <a:latin typeface="Courier New" panose="02070309020205020404" pitchFamily="49" charset="0"/>
                <a:cs typeface="Courier New" panose="02070309020205020404" pitchFamily="49" charset="0"/>
              </a:rPr>
              <a:t>bottomNavigationBar</a:t>
            </a:r>
            <a:r>
              <a:rPr lang="en-US" sz="2800" dirty="0"/>
              <a:t> property is used. </a:t>
            </a:r>
          </a:p>
          <a:p>
            <a:r>
              <a:rPr lang="en-US" sz="2800" dirty="0"/>
              <a:t>The majority of mobile applications has a bottom navigation bar. Developers can add several icons or texts as elements in the bar using this property.</a:t>
            </a:r>
          </a:p>
          <a:p>
            <a:r>
              <a:rPr lang="en-US" sz="2800" dirty="0"/>
              <a:t>The next slide shows an example using the Scaffold </a:t>
            </a:r>
            <a:r>
              <a:rPr lang="en-US" sz="2800" dirty="0" err="1">
                <a:latin typeface="Courier New" panose="02070309020205020404" pitchFamily="49" charset="0"/>
                <a:cs typeface="Courier New" panose="02070309020205020404" pitchFamily="49" charset="0"/>
              </a:rPr>
              <a:t>bottomNavigationBar</a:t>
            </a:r>
            <a:r>
              <a:rPr lang="en-US" sz="2800" dirty="0"/>
              <a:t> property for creating a bottom navigation bar. </a:t>
            </a:r>
          </a:p>
        </p:txBody>
      </p:sp>
    </p:spTree>
    <p:extLst>
      <p:ext uri="{BB962C8B-B14F-4D97-AF65-F5344CB8AC3E}">
        <p14:creationId xmlns:p14="http://schemas.microsoft.com/office/powerpoint/2010/main" val="1150999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B0751082-60BF-432A-AD9D-04B0BAC50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244B84-452A-4BE8-BEA4-A7CCA098C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7819"/>
            <a:ext cx="12187517" cy="6875819"/>
          </a:xfrm>
          <a:prstGeom prst="rect">
            <a:avLst/>
          </a:prstGeom>
          <a:gradFill>
            <a:gsLst>
              <a:gs pos="0">
                <a:schemeClr val="accent5">
                  <a:alpha val="83000"/>
                </a:schemeClr>
              </a:gs>
              <a:gs pos="100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6220EA9-AB07-4E8F-9E57-B281453FF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97079" y="1563081"/>
            <a:ext cx="6887450" cy="3702392"/>
          </a:xfrm>
          <a:prstGeom prst="rect">
            <a:avLst/>
          </a:prstGeom>
          <a:gradFill>
            <a:gsLst>
              <a:gs pos="36000">
                <a:schemeClr val="accent2">
                  <a:lumMod val="60000"/>
                  <a:lumOff val="40000"/>
                  <a:alpha val="68000"/>
                </a:schemeClr>
              </a:gs>
              <a:gs pos="100000">
                <a:schemeClr val="accent2">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C44646F-1A59-47A2-AD5D-54DCAECD5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50700" y="-2678818"/>
            <a:ext cx="6881635" cy="12191999"/>
          </a:xfrm>
          <a:prstGeom prst="rect">
            <a:avLst/>
          </a:prstGeom>
          <a:gradFill>
            <a:gsLst>
              <a:gs pos="6000">
                <a:schemeClr val="accent2">
                  <a:alpha val="88000"/>
                </a:schemeClr>
              </a:gs>
              <a:gs pos="88000">
                <a:schemeClr val="accent4">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7544BED-FB42-4737-9370-482C3CE0D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49752" y="-3755570"/>
            <a:ext cx="4692495" cy="12192003"/>
          </a:xfrm>
          <a:prstGeom prst="rect">
            <a:avLst/>
          </a:prstGeom>
          <a:gradFill>
            <a:gsLst>
              <a:gs pos="0">
                <a:schemeClr val="accent4">
                  <a:alpha val="0"/>
                </a:schemeClr>
              </a:gs>
              <a:gs pos="99000">
                <a:schemeClr val="accent5">
                  <a:alpha val="6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37C5EB-1BEA-3739-3B91-60D39B0D0BBE}"/>
              </a:ext>
            </a:extLst>
          </p:cNvPr>
          <p:cNvSpPr>
            <a:spLocks noGrp="1"/>
          </p:cNvSpPr>
          <p:nvPr>
            <p:ph type="title"/>
          </p:nvPr>
        </p:nvSpPr>
        <p:spPr>
          <a:xfrm>
            <a:off x="1371600" y="746974"/>
            <a:ext cx="9448800" cy="936972"/>
          </a:xfrm>
        </p:spPr>
        <p:txBody>
          <a:bodyPr vert="horz" lIns="0" tIns="0" rIns="0" bIns="0" rtlCol="0" anchor="ctr">
            <a:normAutofit/>
          </a:bodyPr>
          <a:lstStyle/>
          <a:p>
            <a:pPr algn="ctr"/>
            <a:r>
              <a:rPr lang="en-US" sz="3200" spc="750" dirty="0">
                <a:solidFill>
                  <a:schemeClr val="bg1"/>
                </a:solidFill>
              </a:rPr>
              <a:t>USING </a:t>
            </a:r>
            <a:r>
              <a:rPr lang="en-US" sz="3200" cap="none" spc="750" dirty="0" err="1">
                <a:solidFill>
                  <a:schemeClr val="bg1"/>
                </a:solidFill>
              </a:rPr>
              <a:t>bottomNavigationBar</a:t>
            </a:r>
            <a:endParaRPr lang="en-US" sz="3200" spc="750" dirty="0">
              <a:solidFill>
                <a:schemeClr val="bg1"/>
              </a:solidFill>
            </a:endParaRPr>
          </a:p>
        </p:txBody>
      </p:sp>
      <p:pic>
        <p:nvPicPr>
          <p:cNvPr id="4" name="Picture 3" descr="This figure shows the user interface of a mobile app designed using the bottomNavigationBar property of the Scaffold widget. At the bottom of the app, three icons are displayed ithat are clickable to go to its associated page. Fist page is a Home page.">
            <a:extLst>
              <a:ext uri="{FF2B5EF4-FFF2-40B4-BE49-F238E27FC236}">
                <a16:creationId xmlns:a16="http://schemas.microsoft.com/office/drawing/2014/main" id="{6F2CE75E-0ECC-8EA1-BEF9-7FB433A05E4B}"/>
              </a:ext>
            </a:extLst>
          </p:cNvPr>
          <p:cNvPicPr>
            <a:picLocks noChangeAspect="1"/>
          </p:cNvPicPr>
          <p:nvPr/>
        </p:nvPicPr>
        <p:blipFill>
          <a:blip r:embed="rId2"/>
          <a:stretch>
            <a:fillRect/>
          </a:stretch>
        </p:blipFill>
        <p:spPr>
          <a:xfrm>
            <a:off x="2911728" y="2062660"/>
            <a:ext cx="1933094" cy="4048366"/>
          </a:xfrm>
          <a:prstGeom prst="rect">
            <a:avLst/>
          </a:prstGeom>
        </p:spPr>
      </p:pic>
      <p:pic>
        <p:nvPicPr>
          <p:cNvPr id="5" name="Picture 4" descr="This figure shows the interface of a mobile app page when the Flowers icon is clicked.">
            <a:extLst>
              <a:ext uri="{FF2B5EF4-FFF2-40B4-BE49-F238E27FC236}">
                <a16:creationId xmlns:a16="http://schemas.microsoft.com/office/drawing/2014/main" id="{B6FCE888-E3B8-FF15-A753-07B2A8A0E525}"/>
              </a:ext>
            </a:extLst>
          </p:cNvPr>
          <p:cNvPicPr>
            <a:picLocks noChangeAspect="1"/>
          </p:cNvPicPr>
          <p:nvPr/>
        </p:nvPicPr>
        <p:blipFill>
          <a:blip r:embed="rId3"/>
          <a:stretch>
            <a:fillRect/>
          </a:stretch>
        </p:blipFill>
        <p:spPr>
          <a:xfrm>
            <a:off x="5435535" y="2060620"/>
            <a:ext cx="1922972" cy="4048365"/>
          </a:xfrm>
          <a:prstGeom prst="rect">
            <a:avLst/>
          </a:prstGeom>
        </p:spPr>
      </p:pic>
      <p:pic>
        <p:nvPicPr>
          <p:cNvPr id="6" name="Picture 5" descr="This figure shows the interface of a mobile app page when the Books icon is clicked.">
            <a:extLst>
              <a:ext uri="{FF2B5EF4-FFF2-40B4-BE49-F238E27FC236}">
                <a16:creationId xmlns:a16="http://schemas.microsoft.com/office/drawing/2014/main" id="{7A12593F-7212-48F8-1477-6D4C4471789E}"/>
              </a:ext>
            </a:extLst>
          </p:cNvPr>
          <p:cNvPicPr>
            <a:picLocks noChangeAspect="1"/>
          </p:cNvPicPr>
          <p:nvPr/>
        </p:nvPicPr>
        <p:blipFill>
          <a:blip r:embed="rId4"/>
          <a:stretch>
            <a:fillRect/>
          </a:stretch>
        </p:blipFill>
        <p:spPr>
          <a:xfrm>
            <a:off x="7945582" y="2061385"/>
            <a:ext cx="1922608" cy="4047600"/>
          </a:xfrm>
          <a:prstGeom prst="rect">
            <a:avLst/>
          </a:prstGeom>
        </p:spPr>
      </p:pic>
    </p:spTree>
    <p:extLst>
      <p:ext uri="{BB962C8B-B14F-4D97-AF65-F5344CB8AC3E}">
        <p14:creationId xmlns:p14="http://schemas.microsoft.com/office/powerpoint/2010/main" val="2345877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5818-D13B-7887-8ADE-850D5F942478}"/>
              </a:ext>
            </a:extLst>
          </p:cNvPr>
          <p:cNvSpPr>
            <a:spLocks noGrp="1"/>
          </p:cNvSpPr>
          <p:nvPr>
            <p:ph type="title"/>
          </p:nvPr>
        </p:nvSpPr>
        <p:spPr/>
        <p:txBody>
          <a:bodyPr/>
          <a:lstStyle/>
          <a:p>
            <a:r>
              <a:rPr lang="en-US" dirty="0"/>
              <a:t>SUMMARY</a:t>
            </a:r>
            <a:br>
              <a:rPr lang="en-US" dirty="0"/>
            </a:br>
            <a:endParaRPr lang="en-US" dirty="0"/>
          </a:p>
        </p:txBody>
      </p:sp>
      <p:sp>
        <p:nvSpPr>
          <p:cNvPr id="3" name="Content Placeholder 2">
            <a:extLst>
              <a:ext uri="{FF2B5EF4-FFF2-40B4-BE49-F238E27FC236}">
                <a16:creationId xmlns:a16="http://schemas.microsoft.com/office/drawing/2014/main" id="{1F1AE906-6EA4-190B-D211-D00E644EFDDA}"/>
              </a:ext>
            </a:extLst>
          </p:cNvPr>
          <p:cNvSpPr>
            <a:spLocks noGrp="1"/>
          </p:cNvSpPr>
          <p:nvPr>
            <p:ph idx="1"/>
          </p:nvPr>
        </p:nvSpPr>
        <p:spPr/>
        <p:txBody>
          <a:bodyPr>
            <a:normAutofit/>
          </a:bodyPr>
          <a:lstStyle/>
          <a:p>
            <a:pPr marL="0" indent="0">
              <a:buNone/>
            </a:pPr>
            <a:r>
              <a:rPr lang="en-US" sz="3200" dirty="0"/>
              <a:t>This lesson describes the definition of Flutter, explain about the Flutter widget, and discusses how to design a mobile app by using Flutter Scaffold widgets. It also shows examples of using 5 important Scaffold properties in designing a simple mobile app.</a:t>
            </a:r>
          </a:p>
          <a:p>
            <a:pPr marL="0" indent="0">
              <a:buNone/>
            </a:pPr>
            <a:endParaRPr lang="en-US" sz="3200" dirty="0"/>
          </a:p>
        </p:txBody>
      </p:sp>
    </p:spTree>
    <p:extLst>
      <p:ext uri="{BB962C8B-B14F-4D97-AF65-F5344CB8AC3E}">
        <p14:creationId xmlns:p14="http://schemas.microsoft.com/office/powerpoint/2010/main" val="3823638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5830-6132-FEAB-A1B5-8D683E548EC1}"/>
              </a:ext>
            </a:extLst>
          </p:cNvPr>
          <p:cNvSpPr>
            <a:spLocks noGrp="1"/>
          </p:cNvSpPr>
          <p:nvPr>
            <p:ph type="title"/>
          </p:nvPr>
        </p:nvSpPr>
        <p:spPr/>
        <p:txBody>
          <a:bodyPr>
            <a:normAutofit/>
          </a:bodyPr>
          <a:lstStyle/>
          <a:p>
            <a:r>
              <a:rPr lang="en-MY" sz="4000" dirty="0"/>
              <a:t>What is Flutter?</a:t>
            </a:r>
            <a:br>
              <a:rPr lang="en-MY" sz="4000" dirty="0"/>
            </a:br>
            <a:endParaRPr lang="en-US" sz="4000" dirty="0"/>
          </a:p>
        </p:txBody>
      </p:sp>
      <p:sp>
        <p:nvSpPr>
          <p:cNvPr id="3" name="Content Placeholder 2">
            <a:extLst>
              <a:ext uri="{FF2B5EF4-FFF2-40B4-BE49-F238E27FC236}">
                <a16:creationId xmlns:a16="http://schemas.microsoft.com/office/drawing/2014/main" id="{50C8DFFE-D85E-2634-BF94-2D949210EB09}"/>
              </a:ext>
            </a:extLst>
          </p:cNvPr>
          <p:cNvSpPr>
            <a:spLocks noGrp="1"/>
          </p:cNvSpPr>
          <p:nvPr>
            <p:ph idx="1"/>
          </p:nvPr>
        </p:nvSpPr>
        <p:spPr>
          <a:xfrm>
            <a:off x="1371600" y="1665514"/>
            <a:ext cx="10241280" cy="4406102"/>
          </a:xfrm>
        </p:spPr>
        <p:txBody>
          <a:bodyPr>
            <a:normAutofit/>
          </a:bodyPr>
          <a:lstStyle/>
          <a:p>
            <a:r>
              <a:rPr lang="en-MY" sz="3600" dirty="0"/>
              <a:t>Flutter is a user interface toolkit developed by Google that can be used for developing mobile applications. </a:t>
            </a:r>
            <a:endParaRPr lang="en-US" sz="3600" dirty="0"/>
          </a:p>
        </p:txBody>
      </p:sp>
    </p:spTree>
    <p:extLst>
      <p:ext uri="{BB962C8B-B14F-4D97-AF65-F5344CB8AC3E}">
        <p14:creationId xmlns:p14="http://schemas.microsoft.com/office/powerpoint/2010/main" val="11325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B7D5-AFE3-EBC0-42A5-323396F06FB8}"/>
              </a:ext>
            </a:extLst>
          </p:cNvPr>
          <p:cNvSpPr>
            <a:spLocks noGrp="1"/>
          </p:cNvSpPr>
          <p:nvPr>
            <p:ph type="title"/>
          </p:nvPr>
        </p:nvSpPr>
        <p:spPr/>
        <p:txBody>
          <a:bodyPr/>
          <a:lstStyle/>
          <a:p>
            <a:r>
              <a:rPr lang="en-MY" dirty="0"/>
              <a:t>What is Flutter? (2)</a:t>
            </a:r>
            <a:br>
              <a:rPr lang="en-MY" dirty="0"/>
            </a:br>
            <a:endParaRPr lang="en-US" dirty="0"/>
          </a:p>
        </p:txBody>
      </p:sp>
      <p:sp>
        <p:nvSpPr>
          <p:cNvPr id="3" name="Content Placeholder 2">
            <a:extLst>
              <a:ext uri="{FF2B5EF4-FFF2-40B4-BE49-F238E27FC236}">
                <a16:creationId xmlns:a16="http://schemas.microsoft.com/office/drawing/2014/main" id="{EE1DB415-9955-DC8A-9846-B0AF7368CA1B}"/>
              </a:ext>
            </a:extLst>
          </p:cNvPr>
          <p:cNvSpPr>
            <a:spLocks noGrp="1"/>
          </p:cNvSpPr>
          <p:nvPr>
            <p:ph idx="1"/>
          </p:nvPr>
        </p:nvSpPr>
        <p:spPr>
          <a:xfrm>
            <a:off x="1371600" y="1802013"/>
            <a:ext cx="10241280" cy="4468158"/>
          </a:xfrm>
        </p:spPr>
        <p:txBody>
          <a:bodyPr>
            <a:noAutofit/>
          </a:bodyPr>
          <a:lstStyle/>
          <a:p>
            <a:r>
              <a:rPr lang="en-MY" sz="3200" dirty="0"/>
              <a:t>Developers use Dart programming language to create a Flutter mobile app. </a:t>
            </a:r>
          </a:p>
          <a:p>
            <a:r>
              <a:rPr lang="en-MY" sz="3200" dirty="0"/>
              <a:t>Dart is an object-oriented, open-source, and general-purpose programming language</a:t>
            </a:r>
          </a:p>
          <a:p>
            <a:r>
              <a:rPr lang="en-MY" sz="3200" dirty="0"/>
              <a:t>Dart is a general-purpose, object-oriented, open-source programming language with C-style syntax that was also developed by Google.</a:t>
            </a:r>
          </a:p>
          <a:p>
            <a:pPr marL="0" indent="0">
              <a:buNone/>
            </a:pPr>
            <a:endParaRPr lang="en-US" sz="3200" dirty="0"/>
          </a:p>
        </p:txBody>
      </p:sp>
    </p:spTree>
    <p:extLst>
      <p:ext uri="{BB962C8B-B14F-4D97-AF65-F5344CB8AC3E}">
        <p14:creationId xmlns:p14="http://schemas.microsoft.com/office/powerpoint/2010/main" val="269286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404E292-5FAB-47E8-A663-A07530CED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0FF8ED-64CE-400C-A4D5-9F943FC26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accent2">
                  <a:lumMod val="60000"/>
                  <a:lumOff val="4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8868AD-100D-45F3-B11E-8A2936712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191999" cy="6858000"/>
          </a:xfrm>
          <a:prstGeom prst="rect">
            <a:avLst/>
          </a:prstGeom>
          <a:gradFill>
            <a:gsLst>
              <a:gs pos="49000">
                <a:schemeClr val="accent5">
                  <a:alpha val="50000"/>
                </a:schemeClr>
              </a:gs>
              <a:gs pos="100000">
                <a:schemeClr val="accent2">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4742CC-05F9-44AC-AF98-AB6EF810E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0">
                <a:schemeClr val="accent2">
                  <a:alpha val="17000"/>
                </a:schemeClr>
              </a:gs>
              <a:gs pos="85000">
                <a:schemeClr val="accent4">
                  <a:alpha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3">
            <a:extLst>
              <a:ext uri="{FF2B5EF4-FFF2-40B4-BE49-F238E27FC236}">
                <a16:creationId xmlns:a16="http://schemas.microsoft.com/office/drawing/2014/main" id="{853C77DB-C7E3-4B1F-9AD0-1EB2982A8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60656" y="-2569189"/>
            <a:ext cx="5115722"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7000">
                <a:schemeClr val="accent4">
                  <a:lumMod val="60000"/>
                  <a:lumOff val="40000"/>
                  <a:alpha val="3000"/>
                </a:schemeClr>
              </a:gs>
              <a:gs pos="100000">
                <a:schemeClr val="accent4">
                  <a:lumMod val="60000"/>
                  <a:lumOff val="40000"/>
                  <a:alpha val="3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DE1C0E-464A-E842-7C64-59BB8B24B914}"/>
              </a:ext>
            </a:extLst>
          </p:cNvPr>
          <p:cNvSpPr>
            <a:spLocks noGrp="1"/>
          </p:cNvSpPr>
          <p:nvPr>
            <p:ph type="title"/>
          </p:nvPr>
        </p:nvSpPr>
        <p:spPr>
          <a:xfrm>
            <a:off x="1524000" y="1104445"/>
            <a:ext cx="9144000" cy="2826182"/>
          </a:xfrm>
        </p:spPr>
        <p:txBody>
          <a:bodyPr vert="horz" lIns="0" tIns="0" rIns="0" bIns="0" rtlCol="0" anchor="ctr">
            <a:normAutofit/>
          </a:bodyPr>
          <a:lstStyle/>
          <a:p>
            <a:pPr algn="ctr"/>
            <a:r>
              <a:rPr lang="en-US" dirty="0">
                <a:solidFill>
                  <a:schemeClr val="bg1"/>
                </a:solidFill>
              </a:rPr>
              <a:t>FLUTTER WIDGETS</a:t>
            </a:r>
            <a:br>
              <a:rPr lang="en-US" dirty="0">
                <a:solidFill>
                  <a:schemeClr val="bg1"/>
                </a:solidFill>
              </a:rPr>
            </a:br>
            <a:endParaRPr lang="en-US" dirty="0">
              <a:solidFill>
                <a:schemeClr val="bg1"/>
              </a:solidFill>
            </a:endParaRPr>
          </a:p>
        </p:txBody>
      </p:sp>
      <p:sp>
        <p:nvSpPr>
          <p:cNvPr id="4" name="Text Placeholder 3">
            <a:extLst>
              <a:ext uri="{FF2B5EF4-FFF2-40B4-BE49-F238E27FC236}">
                <a16:creationId xmlns:a16="http://schemas.microsoft.com/office/drawing/2014/main" id="{9CA2C10C-B3F0-39D0-695D-FA785A332B60}"/>
              </a:ext>
            </a:extLst>
          </p:cNvPr>
          <p:cNvSpPr>
            <a:spLocks noGrp="1"/>
          </p:cNvSpPr>
          <p:nvPr>
            <p:ph type="body" idx="1"/>
          </p:nvPr>
        </p:nvSpPr>
        <p:spPr>
          <a:xfrm>
            <a:off x="2022582" y="5369289"/>
            <a:ext cx="8138765" cy="756919"/>
          </a:xfrm>
        </p:spPr>
        <p:txBody>
          <a:bodyPr vert="horz" lIns="0" tIns="0" rIns="0" bIns="0" rtlCol="0" anchor="ctr">
            <a:normAutofit/>
          </a:bodyPr>
          <a:lstStyle/>
          <a:p>
            <a:pPr algn="ctr">
              <a:lnSpc>
                <a:spcPct val="150000"/>
              </a:lnSpc>
            </a:pPr>
            <a:endParaRPr lang="en-US" sz="1400" b="1">
              <a:solidFill>
                <a:schemeClr val="bg1"/>
              </a:solidFill>
            </a:endParaRPr>
          </a:p>
        </p:txBody>
      </p:sp>
    </p:spTree>
    <p:extLst>
      <p:ext uri="{BB962C8B-B14F-4D97-AF65-F5344CB8AC3E}">
        <p14:creationId xmlns:p14="http://schemas.microsoft.com/office/powerpoint/2010/main" val="3614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217A3-EB8B-B89A-A0BC-FD711EE260DD}"/>
              </a:ext>
            </a:extLst>
          </p:cNvPr>
          <p:cNvSpPr>
            <a:spLocks noGrp="1"/>
          </p:cNvSpPr>
          <p:nvPr>
            <p:ph type="title"/>
          </p:nvPr>
        </p:nvSpPr>
        <p:spPr/>
        <p:txBody>
          <a:bodyPr/>
          <a:lstStyle/>
          <a:p>
            <a:r>
              <a:rPr lang="en-MY" dirty="0"/>
              <a:t>What is a widget?</a:t>
            </a:r>
            <a:br>
              <a:rPr lang="en-MY" dirty="0"/>
            </a:br>
            <a:endParaRPr lang="en-US" dirty="0"/>
          </a:p>
        </p:txBody>
      </p:sp>
      <p:sp>
        <p:nvSpPr>
          <p:cNvPr id="5" name="Content Placeholder 2">
            <a:extLst>
              <a:ext uri="{FF2B5EF4-FFF2-40B4-BE49-F238E27FC236}">
                <a16:creationId xmlns:a16="http://schemas.microsoft.com/office/drawing/2014/main" id="{13063DE0-C544-15E3-F201-9DD4C2BA3089}"/>
              </a:ext>
            </a:extLst>
          </p:cNvPr>
          <p:cNvSpPr txBox="1">
            <a:spLocks/>
          </p:cNvSpPr>
          <p:nvPr/>
        </p:nvSpPr>
        <p:spPr>
          <a:xfrm>
            <a:off x="1371600" y="1802013"/>
            <a:ext cx="10241280" cy="4468158"/>
          </a:xfrm>
          <a:prstGeom prst="rect">
            <a:avLst/>
          </a:prstGeom>
        </p:spPr>
        <p:txBody>
          <a:bodyP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MY" sz="3600" dirty="0"/>
              <a:t>Everything in Flutter is a widget. </a:t>
            </a:r>
          </a:p>
          <a:p>
            <a:r>
              <a:rPr lang="en-MY" sz="3600" dirty="0"/>
              <a:t>Widgets are essentially user interface elements used to design the app's user interface. </a:t>
            </a:r>
            <a:endParaRPr lang="en-US" sz="3600" dirty="0"/>
          </a:p>
        </p:txBody>
      </p:sp>
    </p:spTree>
    <p:extLst>
      <p:ext uri="{BB962C8B-B14F-4D97-AF65-F5344CB8AC3E}">
        <p14:creationId xmlns:p14="http://schemas.microsoft.com/office/powerpoint/2010/main" val="2095324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754BF26-D582-B1B7-553F-F1E6EE1E4AB8}"/>
              </a:ext>
            </a:extLst>
          </p:cNvPr>
          <p:cNvSpPr>
            <a:spLocks noGrp="1"/>
          </p:cNvSpPr>
          <p:nvPr>
            <p:ph type="title"/>
          </p:nvPr>
        </p:nvSpPr>
        <p:spPr>
          <a:xfrm>
            <a:off x="474243" y="681317"/>
            <a:ext cx="3236613" cy="3406187"/>
          </a:xfrm>
        </p:spPr>
        <p:txBody>
          <a:bodyPr vert="horz" lIns="0" tIns="0" rIns="0" bIns="0" rtlCol="0" anchor="b">
            <a:normAutofit/>
          </a:bodyPr>
          <a:lstStyle/>
          <a:p>
            <a:pPr algn="r"/>
            <a:r>
              <a:rPr lang="en-US" sz="3200" spc="750" dirty="0">
                <a:solidFill>
                  <a:schemeClr val="bg1"/>
                </a:solidFill>
              </a:rPr>
              <a:t>Widget tree</a:t>
            </a:r>
            <a:br>
              <a:rPr lang="en-US" sz="3200" spc="750" dirty="0">
                <a:solidFill>
                  <a:schemeClr val="bg1"/>
                </a:solidFill>
              </a:rPr>
            </a:br>
            <a:endParaRPr lang="en-US" sz="3200" spc="750" dirty="0">
              <a:solidFill>
                <a:schemeClr val="bg1"/>
              </a:solidFill>
            </a:endParaRPr>
          </a:p>
        </p:txBody>
      </p:sp>
      <p:pic>
        <p:nvPicPr>
          <p:cNvPr id="4" name="Picture 3" descr="This is Figure 1. It shows a widget tree of a simple mobile app.">
            <a:extLst>
              <a:ext uri="{FF2B5EF4-FFF2-40B4-BE49-F238E27FC236}">
                <a16:creationId xmlns:a16="http://schemas.microsoft.com/office/drawing/2014/main" id="{B95EC4E7-D044-88BF-BD13-6B02014C13DA}"/>
              </a:ext>
            </a:extLst>
          </p:cNvPr>
          <p:cNvPicPr>
            <a:picLocks noChangeAspect="1"/>
          </p:cNvPicPr>
          <p:nvPr/>
        </p:nvPicPr>
        <p:blipFill>
          <a:blip r:embed="rId2"/>
          <a:stretch>
            <a:fillRect/>
          </a:stretch>
        </p:blipFill>
        <p:spPr>
          <a:xfrm>
            <a:off x="5150009" y="457200"/>
            <a:ext cx="5921357" cy="5951114"/>
          </a:xfrm>
          <a:prstGeom prst="rect">
            <a:avLst/>
          </a:prstGeom>
        </p:spPr>
      </p:pic>
    </p:spTree>
    <p:extLst>
      <p:ext uri="{BB962C8B-B14F-4D97-AF65-F5344CB8AC3E}">
        <p14:creationId xmlns:p14="http://schemas.microsoft.com/office/powerpoint/2010/main" val="683680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69F3-818B-3F41-C27D-882B94CFBEC7}"/>
              </a:ext>
            </a:extLst>
          </p:cNvPr>
          <p:cNvSpPr>
            <a:spLocks noGrp="1"/>
          </p:cNvSpPr>
          <p:nvPr>
            <p:ph type="title"/>
          </p:nvPr>
        </p:nvSpPr>
        <p:spPr/>
        <p:txBody>
          <a:bodyPr/>
          <a:lstStyle/>
          <a:p>
            <a:r>
              <a:rPr lang="en-MY" dirty="0"/>
              <a:t>What is a widget? (2)</a:t>
            </a:r>
            <a:br>
              <a:rPr lang="en-MY" dirty="0"/>
            </a:br>
            <a:endParaRPr lang="en-US" dirty="0"/>
          </a:p>
        </p:txBody>
      </p:sp>
      <p:sp>
        <p:nvSpPr>
          <p:cNvPr id="3" name="Content Placeholder 2">
            <a:extLst>
              <a:ext uri="{FF2B5EF4-FFF2-40B4-BE49-F238E27FC236}">
                <a16:creationId xmlns:a16="http://schemas.microsoft.com/office/drawing/2014/main" id="{1599E4C8-BDB4-B59E-BA47-E633526BACB1}"/>
              </a:ext>
            </a:extLst>
          </p:cNvPr>
          <p:cNvSpPr>
            <a:spLocks noGrp="1"/>
          </p:cNvSpPr>
          <p:nvPr>
            <p:ph idx="1"/>
          </p:nvPr>
        </p:nvSpPr>
        <p:spPr>
          <a:xfrm>
            <a:off x="947057" y="1779814"/>
            <a:ext cx="10665823" cy="4291802"/>
          </a:xfrm>
        </p:spPr>
        <p:txBody>
          <a:bodyPr>
            <a:normAutofit fontScale="92500" lnSpcReduction="10000"/>
          </a:bodyPr>
          <a:lstStyle/>
          <a:p>
            <a:r>
              <a:rPr lang="en-MY" sz="3600" dirty="0"/>
              <a:t>Figure 1 shows a widget tree of a simple mobile app. </a:t>
            </a:r>
          </a:p>
          <a:p>
            <a:r>
              <a:rPr lang="en-MY" sz="3600" dirty="0"/>
              <a:t>The figure indicates that the main or the top-level widget used in building the app is the </a:t>
            </a:r>
            <a:r>
              <a:rPr lang="en-MY" sz="3600" dirty="0" err="1"/>
              <a:t>MyApp</a:t>
            </a:r>
            <a:r>
              <a:rPr lang="en-MY" sz="3600" dirty="0"/>
              <a:t> widget. </a:t>
            </a:r>
          </a:p>
          <a:p>
            <a:r>
              <a:rPr lang="en-MY" sz="3600" dirty="0"/>
              <a:t>In other words, the application itself is a widget and its user interface is built using one or more widgets.</a:t>
            </a:r>
          </a:p>
          <a:p>
            <a:r>
              <a:rPr lang="en-US" sz="3600" dirty="0"/>
              <a:t>This virtue of composability enables us to build user interfaces of any complexity.</a:t>
            </a:r>
          </a:p>
        </p:txBody>
      </p:sp>
    </p:spTree>
    <p:extLst>
      <p:ext uri="{BB962C8B-B14F-4D97-AF65-F5344CB8AC3E}">
        <p14:creationId xmlns:p14="http://schemas.microsoft.com/office/powerpoint/2010/main" val="931611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404E292-5FAB-47E8-A663-A07530CED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0FF8ED-64CE-400C-A4D5-9F943FC26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accent2">
                  <a:lumMod val="60000"/>
                  <a:lumOff val="4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8868AD-100D-45F3-B11E-8A2936712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191999" cy="6858000"/>
          </a:xfrm>
          <a:prstGeom prst="rect">
            <a:avLst/>
          </a:prstGeom>
          <a:gradFill>
            <a:gsLst>
              <a:gs pos="49000">
                <a:schemeClr val="accent5">
                  <a:alpha val="50000"/>
                </a:schemeClr>
              </a:gs>
              <a:gs pos="100000">
                <a:schemeClr val="accent2">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4742CC-05F9-44AC-AF98-AB6EF810E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0">
                <a:schemeClr val="accent2">
                  <a:alpha val="17000"/>
                </a:schemeClr>
              </a:gs>
              <a:gs pos="85000">
                <a:schemeClr val="accent4">
                  <a:alpha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3">
            <a:extLst>
              <a:ext uri="{FF2B5EF4-FFF2-40B4-BE49-F238E27FC236}">
                <a16:creationId xmlns:a16="http://schemas.microsoft.com/office/drawing/2014/main" id="{853C77DB-C7E3-4B1F-9AD0-1EB2982A8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60656" y="-2569189"/>
            <a:ext cx="5115722"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7000">
                <a:schemeClr val="accent4">
                  <a:lumMod val="60000"/>
                  <a:lumOff val="40000"/>
                  <a:alpha val="3000"/>
                </a:schemeClr>
              </a:gs>
              <a:gs pos="100000">
                <a:schemeClr val="accent4">
                  <a:lumMod val="60000"/>
                  <a:lumOff val="40000"/>
                  <a:alpha val="3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742A03-E3D8-8314-3ABC-EBBCF09AA70E}"/>
              </a:ext>
            </a:extLst>
          </p:cNvPr>
          <p:cNvSpPr>
            <a:spLocks noGrp="1"/>
          </p:cNvSpPr>
          <p:nvPr>
            <p:ph type="title"/>
          </p:nvPr>
        </p:nvSpPr>
        <p:spPr>
          <a:xfrm>
            <a:off x="1524000" y="1104445"/>
            <a:ext cx="9144000" cy="2826182"/>
          </a:xfrm>
        </p:spPr>
        <p:txBody>
          <a:bodyPr vert="horz" lIns="0" tIns="0" rIns="0" bIns="0" rtlCol="0" anchor="ctr">
            <a:normAutofit/>
          </a:bodyPr>
          <a:lstStyle/>
          <a:p>
            <a:pPr algn="ctr"/>
            <a:r>
              <a:rPr lang="en-US" dirty="0">
                <a:solidFill>
                  <a:schemeClr val="bg1"/>
                </a:solidFill>
              </a:rPr>
              <a:t>FLUTTER SCAFFOLD</a:t>
            </a:r>
          </a:p>
        </p:txBody>
      </p:sp>
      <p:sp>
        <p:nvSpPr>
          <p:cNvPr id="4" name="Text Placeholder 3">
            <a:extLst>
              <a:ext uri="{FF2B5EF4-FFF2-40B4-BE49-F238E27FC236}">
                <a16:creationId xmlns:a16="http://schemas.microsoft.com/office/drawing/2014/main" id="{77657D18-BA7E-AF27-CF1A-E78B3987E846}"/>
              </a:ext>
            </a:extLst>
          </p:cNvPr>
          <p:cNvSpPr>
            <a:spLocks noGrp="1"/>
          </p:cNvSpPr>
          <p:nvPr>
            <p:ph type="body" idx="1"/>
          </p:nvPr>
        </p:nvSpPr>
        <p:spPr>
          <a:xfrm>
            <a:off x="2022582" y="5369289"/>
            <a:ext cx="8138765" cy="756919"/>
          </a:xfrm>
        </p:spPr>
        <p:txBody>
          <a:bodyPr vert="horz" lIns="0" tIns="0" rIns="0" bIns="0" rtlCol="0" anchor="ctr">
            <a:normAutofit/>
          </a:bodyPr>
          <a:lstStyle/>
          <a:p>
            <a:pPr algn="ctr">
              <a:lnSpc>
                <a:spcPct val="150000"/>
              </a:lnSpc>
            </a:pPr>
            <a:endParaRPr lang="en-US" sz="1400" b="1">
              <a:solidFill>
                <a:schemeClr val="bg1"/>
              </a:solidFill>
            </a:endParaRPr>
          </a:p>
        </p:txBody>
      </p:sp>
    </p:spTree>
    <p:extLst>
      <p:ext uri="{BB962C8B-B14F-4D97-AF65-F5344CB8AC3E}">
        <p14:creationId xmlns:p14="http://schemas.microsoft.com/office/powerpoint/2010/main" val="1134889883"/>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768</Words>
  <Application>Microsoft Macintosh PowerPoint</Application>
  <PresentationFormat>Widescreen</PresentationFormat>
  <Paragraphs>67</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Courier New</vt:lpstr>
      <vt:lpstr>Gill Sans Nova</vt:lpstr>
      <vt:lpstr>GradientRiseVTI</vt:lpstr>
      <vt:lpstr>FLUTTER USER INTERFACE USING SCAFFOLDs </vt:lpstr>
      <vt:lpstr>Learning OUTCOMES</vt:lpstr>
      <vt:lpstr>What is Flutter? </vt:lpstr>
      <vt:lpstr>What is Flutter? (2) </vt:lpstr>
      <vt:lpstr>FLUTTER WIDGETS </vt:lpstr>
      <vt:lpstr>What is a widget? </vt:lpstr>
      <vt:lpstr>Widget tree </vt:lpstr>
      <vt:lpstr>What is a widget? (2) </vt:lpstr>
      <vt:lpstr>FLUTTER SCAFFOLD</vt:lpstr>
      <vt:lpstr>FLUTTER SCAFFOLD </vt:lpstr>
      <vt:lpstr>An Example of the APP code USING FLUTTER SCAFFOLD</vt:lpstr>
      <vt:lpstr>ESSENTIAL WIDGETS USED IN THE APP </vt:lpstr>
      <vt:lpstr>SCAFFOLD CLASS </vt:lpstr>
      <vt:lpstr>Constructor &amp; properties of scaffold widget</vt:lpstr>
      <vt:lpstr>SCAFFOLD PROPERTIES </vt:lpstr>
      <vt:lpstr>USING appBar</vt:lpstr>
      <vt:lpstr>Scaffold properties (2) </vt:lpstr>
      <vt:lpstr>Example codes using appBar </vt:lpstr>
      <vt:lpstr>SCAFFOLD PROPERTIES (3) </vt:lpstr>
      <vt:lpstr>Using floatingActionButton PROPERTY</vt:lpstr>
      <vt:lpstr>SCAFFOLD PROPERTIES (4) </vt:lpstr>
      <vt:lpstr>USING drawer PROPERTY</vt:lpstr>
      <vt:lpstr>SCAFFOLD PROPERTIES (5) </vt:lpstr>
      <vt:lpstr>USING bottomNavigationBar</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FLUTTER USER INTERFACE </dc:title>
  <dc:creator>PROFESOR TS. DR. SAZILAH BINTI SALAM</dc:creator>
  <cp:lastModifiedBy>PROFESOR TS. DR. SAZILAH BINTI SALAM</cp:lastModifiedBy>
  <cp:revision>23</cp:revision>
  <dcterms:created xsi:type="dcterms:W3CDTF">2022-07-15T00:30:42Z</dcterms:created>
  <dcterms:modified xsi:type="dcterms:W3CDTF">2022-07-15T18:52:35Z</dcterms:modified>
</cp:coreProperties>
</file>